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A7928-9C1F-464D-88D8-06B481FAAC2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BFDCA-2272-4B5F-A1DA-58258E2F9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0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FDCA-2272-4B5F-A1DA-58258E2F98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48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49C2-257E-4032-AB6E-7174AFEB868B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05869-6959-4847-8162-113F0090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25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49C2-257E-4032-AB6E-7174AFEB868B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05869-6959-4847-8162-113F0090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39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49C2-257E-4032-AB6E-7174AFEB868B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05869-6959-4847-8162-113F0090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02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49C2-257E-4032-AB6E-7174AFEB868B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05869-6959-4847-8162-113F0090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5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49C2-257E-4032-AB6E-7174AFEB868B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05869-6959-4847-8162-113F0090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9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49C2-257E-4032-AB6E-7174AFEB868B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05869-6959-4847-8162-113F0090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9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49C2-257E-4032-AB6E-7174AFEB868B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05869-6959-4847-8162-113F0090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0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49C2-257E-4032-AB6E-7174AFEB868B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05869-6959-4847-8162-113F0090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04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49C2-257E-4032-AB6E-7174AFEB868B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05869-6959-4847-8162-113F0090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2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49C2-257E-4032-AB6E-7174AFEB868B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05869-6959-4847-8162-113F0090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06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49C2-257E-4032-AB6E-7174AFEB868B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05869-6959-4847-8162-113F0090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0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49C2-257E-4032-AB6E-7174AFEB868B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05869-6959-4847-8162-113F0090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9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7772400" cy="1470025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6000" b="1" i="1" dirty="0"/>
              <a:t>Rules of the road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419600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b="1" i="1" dirty="0">
                <a:solidFill>
                  <a:schemeClr val="tx1"/>
                </a:solidFill>
              </a:rPr>
              <a:t>Chapters 6-13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828800"/>
            <a:ext cx="4474029" cy="250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77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Traffic signals</a:t>
            </a:r>
          </a:p>
          <a:p>
            <a:pPr lvl="1"/>
            <a:r>
              <a:rPr lang="en-US" dirty="0"/>
              <a:t>Red light = Stop</a:t>
            </a:r>
          </a:p>
          <a:p>
            <a:pPr lvl="1"/>
            <a:r>
              <a:rPr lang="en-US" dirty="0"/>
              <a:t>Yellow light = Warning a change from green to red</a:t>
            </a:r>
          </a:p>
          <a:p>
            <a:pPr lvl="1"/>
            <a:r>
              <a:rPr lang="en-US" dirty="0"/>
              <a:t>Green light = May go after yielding right of way</a:t>
            </a:r>
          </a:p>
          <a:p>
            <a:pPr lvl="1"/>
            <a:r>
              <a:rPr lang="en-US" dirty="0"/>
              <a:t>Stale green light = Light that has been green for a while</a:t>
            </a:r>
          </a:p>
          <a:p>
            <a:pPr lvl="2"/>
            <a:r>
              <a:rPr lang="en-US" i="1" dirty="0"/>
              <a:t>When do you go on a green light?</a:t>
            </a:r>
          </a:p>
          <a:p>
            <a:r>
              <a:rPr lang="en-US" dirty="0"/>
              <a:t>Flashing Lights</a:t>
            </a:r>
          </a:p>
          <a:p>
            <a:pPr lvl="1"/>
            <a:r>
              <a:rPr lang="en-US" dirty="0"/>
              <a:t>Red = Stop and yield the right of way</a:t>
            </a:r>
          </a:p>
          <a:p>
            <a:pPr lvl="1"/>
            <a:r>
              <a:rPr lang="en-US" dirty="0"/>
              <a:t>Yellow = Proceed with caution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3962400"/>
            <a:ext cx="13049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4935719"/>
            <a:ext cx="1457325" cy="192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566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Chapters 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Stop sign</a:t>
            </a:r>
          </a:p>
          <a:p>
            <a:pPr lvl="1"/>
            <a:r>
              <a:rPr lang="en-US" dirty="0"/>
              <a:t>Full stop behind white bar, crosswalk or sign</a:t>
            </a:r>
          </a:p>
          <a:p>
            <a:pPr lvl="1"/>
            <a:r>
              <a:rPr lang="en-US" dirty="0"/>
              <a:t>Feel car kick back = Full stop</a:t>
            </a:r>
          </a:p>
          <a:p>
            <a:r>
              <a:rPr lang="en-US" dirty="0"/>
              <a:t>Arrows</a:t>
            </a:r>
          </a:p>
          <a:p>
            <a:pPr lvl="1"/>
            <a:r>
              <a:rPr lang="en-US" dirty="0"/>
              <a:t>Red= Cant turn till it turns green</a:t>
            </a:r>
          </a:p>
          <a:p>
            <a:pPr lvl="1"/>
            <a:r>
              <a:rPr lang="en-US" dirty="0"/>
              <a:t>Yellow= The green arrow is ending</a:t>
            </a:r>
          </a:p>
          <a:p>
            <a:pPr lvl="1"/>
            <a:r>
              <a:rPr lang="en-US" dirty="0"/>
              <a:t>Green= You may make your turn </a:t>
            </a:r>
          </a:p>
          <a:p>
            <a:pPr marL="457200" lvl="1" indent="0">
              <a:buNone/>
            </a:pPr>
            <a:r>
              <a:rPr lang="en-US" i="1" dirty="0"/>
              <a:t>	</a:t>
            </a:r>
          </a:p>
          <a:p>
            <a:pPr marL="457200" lvl="1" indent="0">
              <a:buNone/>
            </a:pPr>
            <a:r>
              <a:rPr lang="en-US" i="1" dirty="0"/>
              <a:t>	Red light but green arrow when can</a:t>
            </a:r>
          </a:p>
          <a:p>
            <a:pPr marL="914400" lvl="2" indent="0">
              <a:buNone/>
            </a:pPr>
            <a:r>
              <a:rPr lang="en-US" i="1" dirty="0"/>
              <a:t>you make the turn?</a:t>
            </a:r>
          </a:p>
          <a:p>
            <a:pPr marL="914400" lvl="2" indent="0">
              <a:buNone/>
            </a:pPr>
            <a:r>
              <a:rPr lang="en-US" i="1" dirty="0"/>
              <a:t>Can you make turns on red?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CAAA56-BC83-45ED-997F-AB7CCDFAD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0" y="90377"/>
            <a:ext cx="2990850" cy="1967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2E61C7-2DDE-4792-898D-99BB31279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150" y="3063081"/>
            <a:ext cx="2857500" cy="160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B3A438-9EC0-4559-8F5F-C8A6B5D65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900" y="4919773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00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686" y="1696979"/>
            <a:ext cx="8229600" cy="445371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Pavement Markings</a:t>
            </a:r>
          </a:p>
          <a:p>
            <a:pPr lvl="1"/>
            <a:r>
              <a:rPr lang="en-US" dirty="0"/>
              <a:t>White lane lines</a:t>
            </a:r>
          </a:p>
          <a:p>
            <a:pPr lvl="2"/>
            <a:r>
              <a:rPr lang="en-US" dirty="0"/>
              <a:t>Traffic in same direction </a:t>
            </a:r>
          </a:p>
          <a:p>
            <a:pPr lvl="2"/>
            <a:r>
              <a:rPr lang="en-US" dirty="0"/>
              <a:t>Broken you can cross </a:t>
            </a:r>
          </a:p>
          <a:p>
            <a:pPr lvl="2"/>
            <a:r>
              <a:rPr lang="en-US" dirty="0"/>
              <a:t>Solid single crossing discouraged </a:t>
            </a:r>
          </a:p>
          <a:p>
            <a:pPr lvl="2"/>
            <a:r>
              <a:rPr lang="en-US" dirty="0"/>
              <a:t>Double solid line crossing prohibited </a:t>
            </a:r>
          </a:p>
          <a:p>
            <a:pPr lvl="1"/>
            <a:r>
              <a:rPr lang="en-US" dirty="0"/>
              <a:t>Yellow center lanes </a:t>
            </a:r>
          </a:p>
          <a:p>
            <a:pPr lvl="2"/>
            <a:r>
              <a:rPr lang="en-US" dirty="0"/>
              <a:t>Traffic in opposite directions</a:t>
            </a:r>
          </a:p>
          <a:p>
            <a:pPr lvl="2"/>
            <a:r>
              <a:rPr lang="en-US" dirty="0"/>
              <a:t>Broken lines you may pass </a:t>
            </a:r>
          </a:p>
          <a:p>
            <a:pPr lvl="2"/>
            <a:r>
              <a:rPr lang="en-US" i="1" dirty="0"/>
              <a:t>Solid line you cannot pass </a:t>
            </a:r>
            <a:endParaRPr lang="en-US" dirty="0"/>
          </a:p>
          <a:p>
            <a:pPr lvl="1"/>
            <a:r>
              <a:rPr lang="en-US" dirty="0"/>
              <a:t>Shoulder of the road</a:t>
            </a:r>
          </a:p>
          <a:p>
            <a:pPr lvl="2"/>
            <a:r>
              <a:rPr lang="en-US" dirty="0"/>
              <a:t>What is it and </a:t>
            </a:r>
            <a:r>
              <a:rPr lang="en-US" i="1" dirty="0"/>
              <a:t>can you pass using it.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381000"/>
            <a:ext cx="300056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3553F8-55BE-4616-8E73-20419D7F0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417" y="3810000"/>
            <a:ext cx="2928942" cy="301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35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Motorcycles </a:t>
            </a:r>
          </a:p>
          <a:p>
            <a:pPr lvl="2"/>
            <a:r>
              <a:rPr lang="en-US" dirty="0"/>
              <a:t>Even though small have same right away privileges as cars.</a:t>
            </a:r>
          </a:p>
          <a:p>
            <a:pPr lvl="2"/>
            <a:r>
              <a:rPr lang="en-US" dirty="0"/>
              <a:t>Have use of full lane </a:t>
            </a:r>
          </a:p>
          <a:p>
            <a:pPr lvl="2"/>
            <a:r>
              <a:rPr lang="en-US" dirty="0"/>
              <a:t>Can not drive on the lane lines to pass other vehicles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C15679-E446-48A9-AEA2-CE4F216A0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0"/>
            <a:ext cx="3609975" cy="27733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24CF80-EABE-47F1-99DD-326D6F4E7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898" y="3863181"/>
            <a:ext cx="4114800" cy="292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4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10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Railroad crossing</a:t>
            </a:r>
          </a:p>
          <a:p>
            <a:pPr lvl="1"/>
            <a:r>
              <a:rPr lang="en-US" dirty="0"/>
              <a:t>Stop within 15-50 feet</a:t>
            </a:r>
          </a:p>
          <a:p>
            <a:pPr lvl="1"/>
            <a:r>
              <a:rPr lang="en-US" dirty="0"/>
              <a:t>Look for flashing lights </a:t>
            </a:r>
          </a:p>
          <a:p>
            <a:pPr lvl="1"/>
            <a:r>
              <a:rPr lang="en-US" dirty="0"/>
              <a:t>Look for crossing gates</a:t>
            </a:r>
          </a:p>
          <a:p>
            <a:r>
              <a:rPr lang="en-US" dirty="0"/>
              <a:t>Railroad safety laws</a:t>
            </a:r>
          </a:p>
          <a:p>
            <a:pPr lvl="1"/>
            <a:r>
              <a:rPr lang="en-US" dirty="0"/>
              <a:t>Drive through expecting a train</a:t>
            </a:r>
          </a:p>
          <a:p>
            <a:pPr lvl="1"/>
            <a:r>
              <a:rPr lang="en-US" dirty="0"/>
              <a:t>Once train pass look for another</a:t>
            </a:r>
          </a:p>
          <a:p>
            <a:pPr lvl="1"/>
            <a:r>
              <a:rPr lang="en-US" dirty="0"/>
              <a:t>Make sure you can get all the way across tracks.</a:t>
            </a:r>
          </a:p>
          <a:p>
            <a:pPr marL="457200" lvl="1" indent="0">
              <a:buNone/>
            </a:pPr>
            <a:r>
              <a:rPr lang="en-US" i="1" dirty="0"/>
              <a:t>When should you cross tracks after train clears?</a:t>
            </a:r>
          </a:p>
          <a:p>
            <a:pPr marL="457200" lvl="1" indent="0">
              <a:buNone/>
            </a:pPr>
            <a:r>
              <a:rPr lang="en-US" i="1" dirty="0"/>
              <a:t>What should you do if there is no flashing light or gate?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F173F6-EF43-4971-917F-507C73BF7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990600"/>
            <a:ext cx="46482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3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Defensive driving</a:t>
            </a:r>
          </a:p>
          <a:p>
            <a:pPr lvl="1"/>
            <a:r>
              <a:rPr lang="en-US" dirty="0"/>
              <a:t>Always be prepared to react to other vehicles</a:t>
            </a:r>
          </a:p>
          <a:p>
            <a:pPr lvl="1"/>
            <a:r>
              <a:rPr lang="en-US" dirty="0"/>
              <a:t>Don’t assume others know what they are doing</a:t>
            </a:r>
          </a:p>
          <a:p>
            <a:pPr lvl="1"/>
            <a:r>
              <a:rPr lang="en-US" dirty="0"/>
              <a:t>Expect the unexpected</a:t>
            </a:r>
          </a:p>
          <a:p>
            <a:r>
              <a:rPr lang="en-US" dirty="0"/>
              <a:t>Following distance </a:t>
            </a:r>
          </a:p>
          <a:p>
            <a:pPr lvl="1"/>
            <a:r>
              <a:rPr lang="en-US" dirty="0"/>
              <a:t>3 second rule good conditions</a:t>
            </a:r>
          </a:p>
          <a:p>
            <a:pPr lvl="1"/>
            <a:r>
              <a:rPr lang="en-US" dirty="0"/>
              <a:t>5-7 seconds  poor conditions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i="1" dirty="0"/>
              <a:t>What is cause of most rear end </a:t>
            </a:r>
          </a:p>
          <a:p>
            <a:pPr marL="457200" lvl="1" indent="0">
              <a:buNone/>
            </a:pPr>
            <a:r>
              <a:rPr lang="en-US" i="1" dirty="0"/>
              <a:t>collisions?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"/>
            <a:ext cx="3124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EED2B6-6552-420B-A0CE-D1815F180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895" y="3429000"/>
            <a:ext cx="3568505" cy="300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83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Distracted driving</a:t>
            </a:r>
          </a:p>
          <a:p>
            <a:pPr lvl="1"/>
            <a:r>
              <a:rPr lang="en-US" dirty="0"/>
              <a:t>Greatest hazards to the road way</a:t>
            </a:r>
          </a:p>
          <a:p>
            <a:pPr lvl="2"/>
            <a:r>
              <a:rPr lang="en-US" dirty="0"/>
              <a:t> No Texting while driving anytime</a:t>
            </a:r>
          </a:p>
          <a:p>
            <a:pPr lvl="2"/>
            <a:r>
              <a:rPr lang="en-US" dirty="0"/>
              <a:t>No use of cellphones if under 18</a:t>
            </a:r>
          </a:p>
          <a:p>
            <a:pPr lvl="3"/>
            <a:r>
              <a:rPr lang="en-US" dirty="0"/>
              <a:t>Use speakerphone or Bluetooth if possible</a:t>
            </a:r>
          </a:p>
          <a:p>
            <a:pPr lvl="3"/>
            <a:r>
              <a:rPr lang="en-US" dirty="0"/>
              <a:t>Never in construction or school zone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08764"/>
            <a:ext cx="2514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390" y="4262005"/>
            <a:ext cx="250507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62005"/>
            <a:ext cx="2514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624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Weather conditions</a:t>
            </a:r>
          </a:p>
          <a:p>
            <a:pPr lvl="1"/>
            <a:r>
              <a:rPr lang="en-US" dirty="0"/>
              <a:t>Fog </a:t>
            </a:r>
          </a:p>
          <a:p>
            <a:pPr lvl="2"/>
            <a:r>
              <a:rPr lang="en-US" dirty="0"/>
              <a:t>Always use low beam lights</a:t>
            </a:r>
          </a:p>
          <a:p>
            <a:pPr lvl="1"/>
            <a:r>
              <a:rPr lang="en-US" dirty="0"/>
              <a:t>Rain</a:t>
            </a:r>
          </a:p>
          <a:p>
            <a:pPr lvl="1"/>
            <a:r>
              <a:rPr lang="en-US" dirty="0"/>
              <a:t>Night</a:t>
            </a:r>
          </a:p>
          <a:p>
            <a:pPr lvl="1"/>
            <a:r>
              <a:rPr lang="en-US" dirty="0"/>
              <a:t>High winds</a:t>
            </a:r>
          </a:p>
          <a:p>
            <a:pPr lvl="1"/>
            <a:r>
              <a:rPr lang="en-US" dirty="0"/>
              <a:t>Winter driving</a:t>
            </a:r>
          </a:p>
          <a:p>
            <a:pPr lvl="2"/>
            <a:r>
              <a:rPr lang="en-US" dirty="0"/>
              <a:t>Following distance 5-7 seconds</a:t>
            </a:r>
          </a:p>
          <a:p>
            <a:pPr lvl="2"/>
            <a:r>
              <a:rPr lang="en-US" dirty="0"/>
              <a:t>Bridges freeze before streets</a:t>
            </a:r>
          </a:p>
          <a:p>
            <a:pPr lvl="2"/>
            <a:r>
              <a:rPr lang="en-US" dirty="0"/>
              <a:t>Lights are required</a:t>
            </a:r>
          </a:p>
          <a:p>
            <a:pPr lvl="2"/>
            <a:r>
              <a:rPr lang="en-US" dirty="0"/>
              <a:t>Take special care going around curves</a:t>
            </a:r>
          </a:p>
          <a:p>
            <a:pPr lvl="2"/>
            <a:r>
              <a:rPr lang="en-US" dirty="0"/>
              <a:t>Stop gradually ( don’t slam on brakes)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D3C826-D22E-4A80-ACC7-E1ED7BE4C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658" y="304801"/>
            <a:ext cx="2895599" cy="31241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22053C-A4BF-4A5F-BFEB-5ACF596F1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733800"/>
            <a:ext cx="2895599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98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2AEE5-8D14-4BCC-9A3F-909ABEA7C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11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C52B9-278D-4BFB-82F2-0131E4561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Hydroplaning</a:t>
            </a:r>
          </a:p>
          <a:p>
            <a:pPr lvl="1"/>
            <a:r>
              <a:rPr lang="en-US" dirty="0">
                <a:solidFill>
                  <a:srgbClr val="222222"/>
                </a:solidFill>
                <a:latin typeface="Roboto"/>
              </a:rPr>
              <a:t> slide uncontrollably on the wet surface of a road.</a:t>
            </a:r>
            <a:endParaRPr lang="en-US" dirty="0"/>
          </a:p>
          <a:p>
            <a:r>
              <a:rPr lang="en-US" sz="2800" i="1" dirty="0"/>
              <a:t>Caused by a combination of standing water on the road, car speed, and under-inflated or worn-out tires</a:t>
            </a:r>
            <a:r>
              <a:rPr lang="en-US" sz="2800" dirty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D2640C-B5AE-4AEF-A929-700DDA615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137719"/>
            <a:ext cx="5638800" cy="27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07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6A69E-2DED-4A0B-8963-D117D073A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CD82E-684D-4A85-8617-60D284C55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Insurance </a:t>
            </a:r>
          </a:p>
          <a:p>
            <a:pPr lvl="1"/>
            <a:r>
              <a:rPr lang="en-US" i="1" dirty="0"/>
              <a:t>Must have insurance to drive.</a:t>
            </a:r>
          </a:p>
          <a:p>
            <a:pPr lvl="1"/>
            <a:r>
              <a:rPr lang="en-US" dirty="0"/>
              <a:t>Males under 25 most expensive </a:t>
            </a:r>
          </a:p>
          <a:p>
            <a:pPr lvl="1"/>
            <a:r>
              <a:rPr lang="en-US" dirty="0"/>
              <a:t>Two types </a:t>
            </a:r>
          </a:p>
          <a:p>
            <a:pPr lvl="2"/>
            <a:r>
              <a:rPr lang="en-US" dirty="0"/>
              <a:t>Comprehensive – </a:t>
            </a:r>
          </a:p>
          <a:p>
            <a:pPr lvl="3"/>
            <a:r>
              <a:rPr lang="en-US" dirty="0"/>
              <a:t>Cover you and vehicle you hit</a:t>
            </a:r>
          </a:p>
          <a:p>
            <a:pPr lvl="3"/>
            <a:r>
              <a:rPr lang="en-US" dirty="0"/>
              <a:t>More expensive</a:t>
            </a:r>
          </a:p>
          <a:p>
            <a:pPr lvl="2"/>
            <a:r>
              <a:rPr lang="en-US" dirty="0" err="1"/>
              <a:t>Liabilty</a:t>
            </a:r>
            <a:r>
              <a:rPr lang="en-US" dirty="0"/>
              <a:t> </a:t>
            </a:r>
          </a:p>
          <a:p>
            <a:pPr lvl="3"/>
            <a:r>
              <a:rPr lang="en-US" dirty="0"/>
              <a:t>Covers the car you hit</a:t>
            </a:r>
          </a:p>
          <a:p>
            <a:pPr lvl="3"/>
            <a:r>
              <a:rPr lang="en-US" dirty="0"/>
              <a:t>Not as expensive</a:t>
            </a:r>
          </a:p>
        </p:txBody>
      </p:sp>
      <p:pic>
        <p:nvPicPr>
          <p:cNvPr id="6" name="Picture 2" descr="Image result for car insurance">
            <a:extLst>
              <a:ext uri="{FF2B5EF4-FFF2-40B4-BE49-F238E27FC236}">
                <a16:creationId xmlns:a16="http://schemas.microsoft.com/office/drawing/2014/main" id="{4AF44DB3-2C8C-41D9-B749-9CD848848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76600"/>
            <a:ext cx="3810000" cy="345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922087-2E93-49DE-AC61-1DE53C68F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024" y="394494"/>
            <a:ext cx="3076575" cy="257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53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/>
              <a:t>Blood Alcohol Concentration (BAC)</a:t>
            </a:r>
          </a:p>
          <a:p>
            <a:pPr lvl="1"/>
            <a:r>
              <a:rPr lang="en-US" i="1" dirty="0"/>
              <a:t>.08 </a:t>
            </a:r>
          </a:p>
          <a:p>
            <a:r>
              <a:rPr lang="en-US" dirty="0"/>
              <a:t>Your (BAC) can be affected by </a:t>
            </a:r>
          </a:p>
          <a:p>
            <a:pPr lvl="1"/>
            <a:r>
              <a:rPr lang="en-US" dirty="0"/>
              <a:t>Body weight or size</a:t>
            </a:r>
          </a:p>
          <a:p>
            <a:pPr lvl="1"/>
            <a:r>
              <a:rPr lang="en-US" dirty="0"/>
              <a:t>Food you have eaten</a:t>
            </a:r>
          </a:p>
          <a:p>
            <a:pPr lvl="1"/>
            <a:r>
              <a:rPr lang="en-US" dirty="0"/>
              <a:t>Tolerance of alcohol</a:t>
            </a:r>
          </a:p>
          <a:p>
            <a:pPr lvl="1"/>
            <a:r>
              <a:rPr lang="en-US" dirty="0"/>
              <a:t>The amount you drink</a:t>
            </a:r>
          </a:p>
          <a:p>
            <a:pPr lvl="2"/>
            <a:r>
              <a:rPr lang="en-US" dirty="0"/>
              <a:t>12oz beer 5oz of wine and 1.5 </a:t>
            </a:r>
            <a:r>
              <a:rPr lang="en-US" dirty="0" err="1"/>
              <a:t>oz</a:t>
            </a:r>
            <a:r>
              <a:rPr lang="en-US" dirty="0"/>
              <a:t> hard liquor </a:t>
            </a:r>
          </a:p>
          <a:p>
            <a:pPr lvl="2"/>
            <a:r>
              <a:rPr lang="en-US" dirty="0"/>
              <a:t>Contain same amount of alcohol  </a:t>
            </a:r>
          </a:p>
          <a:p>
            <a:r>
              <a:rPr lang="en-US" i="1" dirty="0"/>
              <a:t>Time is the only way to remove alcohol from body.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4478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162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6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Drivers under age 21</a:t>
            </a:r>
          </a:p>
          <a:p>
            <a:pPr lvl="1"/>
            <a:r>
              <a:rPr lang="en-US" dirty="0"/>
              <a:t>License is printed Vertically </a:t>
            </a:r>
          </a:p>
          <a:p>
            <a:pPr lvl="1"/>
            <a:r>
              <a:rPr lang="en-US" dirty="0"/>
              <a:t>Dui Under 21 = lost of driving privileges for 2 years first time conviction </a:t>
            </a:r>
          </a:p>
          <a:p>
            <a:pPr lvl="0"/>
            <a:r>
              <a:rPr lang="en-US" i="1" dirty="0">
                <a:solidFill>
                  <a:prstClr val="black"/>
                </a:solidFill>
              </a:rPr>
              <a:t>Alcohol Is the greatest factor in fatal motor vehicle accidents.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995" y="4328984"/>
            <a:ext cx="19812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621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Traffic violations and crashes</a:t>
            </a:r>
          </a:p>
          <a:p>
            <a:pPr lvl="1"/>
            <a:r>
              <a:rPr lang="en-US" dirty="0"/>
              <a:t>Stop vehicle in well lighted area.</a:t>
            </a:r>
          </a:p>
          <a:p>
            <a:pPr lvl="1"/>
            <a:r>
              <a:rPr lang="en-US" dirty="0"/>
              <a:t>Help any injured person  </a:t>
            </a:r>
          </a:p>
          <a:p>
            <a:pPr lvl="1"/>
            <a:r>
              <a:rPr lang="en-US" dirty="0"/>
              <a:t>Call 911 </a:t>
            </a:r>
          </a:p>
          <a:p>
            <a:pPr lvl="1"/>
            <a:r>
              <a:rPr lang="en-US" dirty="0"/>
              <a:t>Ask all people involved </a:t>
            </a:r>
          </a:p>
          <a:p>
            <a:pPr lvl="2"/>
            <a:r>
              <a:rPr lang="en-US" dirty="0"/>
              <a:t>Name, address, phone #, Driver license, and License plate #.</a:t>
            </a:r>
          </a:p>
          <a:p>
            <a:pPr marL="571500" indent="-457200"/>
            <a:r>
              <a:rPr lang="en-US" dirty="0"/>
              <a:t>Unattended vehicles</a:t>
            </a:r>
          </a:p>
          <a:p>
            <a:pPr marL="571500" indent="-457200"/>
            <a:r>
              <a:rPr lang="en-US" i="1" dirty="0"/>
              <a:t>Yielding to Emergency </a:t>
            </a:r>
          </a:p>
          <a:p>
            <a:pPr marL="514350" lvl="1" indent="0">
              <a:buNone/>
            </a:pPr>
            <a:r>
              <a:rPr lang="en-US" i="1" dirty="0"/>
              <a:t>vehicles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16381"/>
            <a:ext cx="3429000" cy="227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507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Revocation </a:t>
            </a:r>
          </a:p>
          <a:p>
            <a:pPr lvl="1"/>
            <a:r>
              <a:rPr lang="en-US" dirty="0"/>
              <a:t>The indefinite withdrawal of driving Privileges.</a:t>
            </a:r>
          </a:p>
          <a:p>
            <a:pPr lvl="2"/>
            <a:r>
              <a:rPr lang="en-US" dirty="0"/>
              <a:t>Aggravated DUI- personal injury or death of DUI</a:t>
            </a:r>
          </a:p>
          <a:p>
            <a:pPr lvl="2"/>
            <a:r>
              <a:rPr lang="en-US" dirty="0"/>
              <a:t>Aggravated Fleeing police</a:t>
            </a:r>
          </a:p>
          <a:p>
            <a:pPr lvl="2"/>
            <a:r>
              <a:rPr lang="en-US" dirty="0"/>
              <a:t>Aggravated reckless driving</a:t>
            </a:r>
          </a:p>
          <a:p>
            <a:pPr lvl="2"/>
            <a:r>
              <a:rPr lang="en-US" dirty="0"/>
              <a:t>Auto theft</a:t>
            </a:r>
          </a:p>
          <a:p>
            <a:pPr lvl="2"/>
            <a:r>
              <a:rPr lang="en-US" dirty="0"/>
              <a:t>Drag racing</a:t>
            </a:r>
          </a:p>
          <a:p>
            <a:pPr lvl="2"/>
            <a:r>
              <a:rPr lang="en-US" dirty="0"/>
              <a:t>Gang related activity </a:t>
            </a:r>
          </a:p>
          <a:p>
            <a:pPr lvl="2"/>
            <a:r>
              <a:rPr lang="en-US" dirty="0"/>
              <a:t>Leaving the scene</a:t>
            </a:r>
          </a:p>
          <a:p>
            <a:pPr lvl="2"/>
            <a:r>
              <a:rPr lang="en-US" dirty="0"/>
              <a:t>Reckless homicide</a:t>
            </a:r>
          </a:p>
        </p:txBody>
      </p:sp>
    </p:spTree>
    <p:extLst>
      <p:ext uri="{BB962C8B-B14F-4D97-AF65-F5344CB8AC3E}">
        <p14:creationId xmlns:p14="http://schemas.microsoft.com/office/powerpoint/2010/main" val="2281025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Suspension</a:t>
            </a:r>
          </a:p>
          <a:p>
            <a:pPr lvl="1"/>
            <a:r>
              <a:rPr lang="en-US" dirty="0"/>
              <a:t>Temporary loss of driving privileges</a:t>
            </a:r>
          </a:p>
          <a:p>
            <a:pPr lvl="2"/>
            <a:r>
              <a:rPr lang="en-US" dirty="0"/>
              <a:t>Traffic violations</a:t>
            </a:r>
          </a:p>
          <a:p>
            <a:pPr lvl="2"/>
            <a:r>
              <a:rPr lang="en-US" dirty="0"/>
              <a:t>Crash in construction zone</a:t>
            </a:r>
          </a:p>
          <a:p>
            <a:pPr lvl="2"/>
            <a:r>
              <a:rPr lang="en-US" dirty="0"/>
              <a:t>Drug alcohol test failed</a:t>
            </a:r>
          </a:p>
          <a:p>
            <a:pPr lvl="2"/>
            <a:r>
              <a:rPr lang="en-US" dirty="0"/>
              <a:t>Failure to obey railroad crossing signal</a:t>
            </a:r>
          </a:p>
          <a:p>
            <a:pPr lvl="2"/>
            <a:r>
              <a:rPr lang="en-US" dirty="0"/>
              <a:t>Failure to yield to emergency vehicle</a:t>
            </a:r>
          </a:p>
          <a:p>
            <a:pPr lvl="2"/>
            <a:r>
              <a:rPr lang="en-US" dirty="0"/>
              <a:t>Fake ID</a:t>
            </a:r>
          </a:p>
          <a:p>
            <a:pPr lvl="2"/>
            <a:r>
              <a:rPr lang="en-US" dirty="0"/>
              <a:t>Illegal transportation of alcohol</a:t>
            </a:r>
          </a:p>
          <a:p>
            <a:pPr lvl="2"/>
            <a:r>
              <a:rPr lang="en-US" dirty="0"/>
              <a:t>No insurance</a:t>
            </a:r>
          </a:p>
          <a:p>
            <a:pPr lvl="2"/>
            <a:r>
              <a:rPr lang="en-US" dirty="0" err="1"/>
              <a:t>Tollway</a:t>
            </a:r>
            <a:r>
              <a:rPr lang="en-US" dirty="0"/>
              <a:t> violations</a:t>
            </a:r>
          </a:p>
          <a:p>
            <a:pPr lvl="2"/>
            <a:r>
              <a:rPr lang="en-US" dirty="0"/>
              <a:t>Traffic crash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42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Cancellation</a:t>
            </a:r>
          </a:p>
          <a:p>
            <a:pPr lvl="1"/>
            <a:r>
              <a:rPr lang="en-US" dirty="0"/>
              <a:t>The annulment or termination of license because of some error or defect.</a:t>
            </a:r>
          </a:p>
          <a:p>
            <a:pPr lvl="2"/>
            <a:r>
              <a:rPr lang="en-US" dirty="0"/>
              <a:t>Medical condition</a:t>
            </a:r>
          </a:p>
          <a:p>
            <a:pPr lvl="2"/>
            <a:r>
              <a:rPr lang="en-US" dirty="0"/>
              <a:t>Re-examination requirement</a:t>
            </a:r>
          </a:p>
          <a:p>
            <a:pPr lvl="2"/>
            <a:r>
              <a:rPr lang="en-US" dirty="0"/>
              <a:t>Fraudulent Application</a:t>
            </a:r>
          </a:p>
          <a:p>
            <a:pPr lvl="2"/>
            <a:r>
              <a:rPr lang="en-US" dirty="0" err="1"/>
              <a:t>Ineligle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943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Denial</a:t>
            </a:r>
          </a:p>
          <a:p>
            <a:pPr lvl="1"/>
            <a:r>
              <a:rPr lang="en-US" dirty="0"/>
              <a:t>Temporary denial of the privilege of applying for license.</a:t>
            </a:r>
          </a:p>
          <a:p>
            <a:pPr lvl="2"/>
            <a:r>
              <a:rPr lang="en-US" dirty="0"/>
              <a:t>Driving without valid license or permit</a:t>
            </a:r>
          </a:p>
          <a:p>
            <a:pPr lvl="2"/>
            <a:r>
              <a:rPr lang="en-US" dirty="0"/>
              <a:t>Serious moving violations</a:t>
            </a:r>
          </a:p>
          <a:p>
            <a:pPr lvl="2"/>
            <a:r>
              <a:rPr lang="en-US" dirty="0"/>
              <a:t>Crash involving bodily harm or death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700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Special Driving Permits</a:t>
            </a:r>
          </a:p>
          <a:p>
            <a:pPr lvl="1"/>
            <a:r>
              <a:rPr lang="en-US" dirty="0"/>
              <a:t>Illinois drivers whose privileges have been revoked or suspended.</a:t>
            </a:r>
          </a:p>
          <a:p>
            <a:pPr lvl="2"/>
            <a:r>
              <a:rPr lang="en-US" dirty="0"/>
              <a:t>Restricted Driving Permit</a:t>
            </a:r>
          </a:p>
          <a:p>
            <a:pPr lvl="2"/>
            <a:r>
              <a:rPr lang="en-US" dirty="0"/>
              <a:t>Monitoring Device Driving Permit</a:t>
            </a:r>
          </a:p>
          <a:p>
            <a:pPr lvl="2"/>
            <a:r>
              <a:rPr lang="en-US" dirty="0"/>
              <a:t>Occupational Driving Permit</a:t>
            </a:r>
          </a:p>
          <a:p>
            <a:pPr lvl="2"/>
            <a:r>
              <a:rPr lang="en-US" dirty="0"/>
              <a:t>Family Financial Responsibility driving permit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47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4795</TotalTime>
  <Words>715</Words>
  <Application>Microsoft Office PowerPoint</Application>
  <PresentationFormat>On-screen Show (4:3)</PresentationFormat>
  <Paragraphs>172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Roboto</vt:lpstr>
      <vt:lpstr>Office Theme</vt:lpstr>
      <vt:lpstr>Rules of the road</vt:lpstr>
      <vt:lpstr>Chapter 6</vt:lpstr>
      <vt:lpstr>Chapter 6  </vt:lpstr>
      <vt:lpstr>Chapter 7</vt:lpstr>
      <vt:lpstr>Chapter 8</vt:lpstr>
      <vt:lpstr>Chapter 8</vt:lpstr>
      <vt:lpstr>Chapter 8</vt:lpstr>
      <vt:lpstr>Chapter 8</vt:lpstr>
      <vt:lpstr>Chapter 8</vt:lpstr>
      <vt:lpstr>Chapter 10</vt:lpstr>
      <vt:lpstr>Chapters 10</vt:lpstr>
      <vt:lpstr>Chapter 10</vt:lpstr>
      <vt:lpstr>Chapter 10</vt:lpstr>
      <vt:lpstr>Chapter 10 </vt:lpstr>
      <vt:lpstr>Chapter 11</vt:lpstr>
      <vt:lpstr>Chapter 11</vt:lpstr>
      <vt:lpstr>Chapter 11</vt:lpstr>
      <vt:lpstr>Chapter 11  </vt:lpstr>
      <vt:lpstr>Chapter 13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Rules of the road</dc:title>
  <dc:creator>Matt</dc:creator>
  <cp:lastModifiedBy>Flavs21@gmail.com</cp:lastModifiedBy>
  <cp:revision>34</cp:revision>
  <dcterms:created xsi:type="dcterms:W3CDTF">2012-10-05T14:04:07Z</dcterms:created>
  <dcterms:modified xsi:type="dcterms:W3CDTF">2019-09-20T15:54:46Z</dcterms:modified>
</cp:coreProperties>
</file>