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318" r:id="rId5"/>
    <p:sldId id="319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315" r:id="rId19"/>
    <p:sldId id="278" r:id="rId20"/>
    <p:sldId id="280" r:id="rId21"/>
    <p:sldId id="279" r:id="rId22"/>
    <p:sldId id="282" r:id="rId23"/>
    <p:sldId id="283" r:id="rId24"/>
    <p:sldId id="284" r:id="rId25"/>
    <p:sldId id="287" r:id="rId26"/>
    <p:sldId id="273" r:id="rId27"/>
    <p:sldId id="288" r:id="rId28"/>
    <p:sldId id="289" r:id="rId29"/>
    <p:sldId id="290" r:id="rId30"/>
    <p:sldId id="292" r:id="rId31"/>
    <p:sldId id="293" r:id="rId32"/>
    <p:sldId id="294" r:id="rId33"/>
    <p:sldId id="296" r:id="rId34"/>
    <p:sldId id="299" r:id="rId35"/>
    <p:sldId id="297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6" r:id="rId50"/>
    <p:sldId id="313" r:id="rId51"/>
    <p:sldId id="314" r:id="rId52"/>
    <p:sldId id="317" r:id="rId53"/>
  </p:sldIdLst>
  <p:sldSz cx="9144000" cy="6858000" type="screen4x3"/>
  <p:notesSz cx="6856413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4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4"/>
    </p:cViewPr>
  </p:sorterViewPr>
  <p:notesViewPr>
    <p:cSldViewPr>
      <p:cViewPr varScale="1">
        <p:scale>
          <a:sx n="37" d="100"/>
          <a:sy n="37" d="100"/>
        </p:scale>
        <p:origin x="-750" y="-72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fld id="{839AF97B-4E9E-4978-B8E5-EE589BC2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4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48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fld id="{F0FB7496-1127-4E20-B40D-76355B48B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17BDD-74F9-4976-B0CD-DFDE4AD5F9E5}" type="slidenum">
              <a:rPr lang="en-US"/>
              <a:pPr/>
              <a:t>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58751-CED0-478D-9874-D3B6A1219A91}" type="slidenum">
              <a:rPr lang="en-US"/>
              <a:pPr/>
              <a:t>12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8CAB1-6961-477B-8FC6-2C6C26233163}" type="slidenum">
              <a:rPr lang="en-US"/>
              <a:pPr/>
              <a:t>13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104DC-B2E5-4EF6-8E15-66370B99B5CC}" type="slidenum">
              <a:rPr lang="en-US"/>
              <a:pPr/>
              <a:t>14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7F56-F76B-4C4F-8BF1-D70258602D69}" type="slidenum">
              <a:rPr lang="en-US"/>
              <a:pPr/>
              <a:t>15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5A5F4-DBA4-4724-A057-55CBC4131B89}" type="slidenum">
              <a:rPr lang="en-US"/>
              <a:pPr/>
              <a:t>16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“read” traffic situation and gather info for your decision and action.</a:t>
            </a:r>
          </a:p>
          <a:p>
            <a:pPr eaLnBrk="1" hangingPunct="1"/>
            <a:r>
              <a:rPr lang="en-US" smtClean="0"/>
              <a:t>Identify hazards and predict conflict.</a:t>
            </a:r>
          </a:p>
          <a:p>
            <a:pPr eaLnBrk="1" hangingPunct="1"/>
            <a:r>
              <a:rPr lang="en-US" smtClean="0"/>
              <a:t>Decide how to avoid and then execute correct action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3E07A-8386-4EF4-891F-F2A1AF8A516A}" type="slidenum">
              <a:rPr lang="en-US"/>
              <a:pPr/>
              <a:t>17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9982A-284B-43D5-88F3-8A57C68F4DC0}" type="slidenum">
              <a:rPr lang="en-US"/>
              <a:pPr/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5AB69-CF3B-41D9-87F9-D5A77C4796F5}" type="slidenum">
              <a:rPr lang="en-US"/>
              <a:pPr/>
              <a:t>20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Page 66,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07D78-5499-4560-9D95-4E11E1FC4C29}" type="slidenum">
              <a:rPr lang="en-US"/>
              <a:pPr/>
              <a:t>21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8DBDA-9E04-413A-B91D-AD8B1FBB9DF6}" type="slidenum">
              <a:rPr lang="en-US"/>
              <a:pPr/>
              <a:t>22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F2931-C00C-4B15-8C63-6ADFB6005642}" type="slidenum">
              <a:rPr lang="en-US"/>
              <a:pPr/>
              <a:t>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D034A-7ED2-4036-944E-CD9AB463082E}" type="slidenum">
              <a:rPr lang="en-US"/>
              <a:pPr/>
              <a:t>23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315D0-AC59-44D7-A670-246B75FC513F}" type="slidenum">
              <a:rPr lang="en-US"/>
              <a:pPr/>
              <a:t>24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D7602-D41F-41F0-B384-E20AD9196975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situation is different as you gain experience you will learn what clues and situations are most important to identify to keep an open zone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F8039-FF03-4B92-99E2-2FCAEF350F32}" type="slidenum">
              <a:rPr lang="en-US"/>
              <a:pPr/>
              <a:t>26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819A3-DF1C-4930-85FB-0711A22C1FD5}" type="slidenum">
              <a:rPr lang="en-US"/>
              <a:pPr/>
              <a:t>27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0378A-3EA9-4DB7-A2D1-6315CB822EB9}" type="slidenum">
              <a:rPr lang="en-US"/>
              <a:pPr/>
              <a:t>28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30D23-33F9-44A4-B448-697C275A0B13}" type="slidenum">
              <a:rPr lang="en-US"/>
              <a:pPr/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994C0-EDE5-4DFA-9EE2-EE2B2034E329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00DFE-26D2-425F-9E21-44EA04593424}" type="slidenum">
              <a:rPr lang="en-US"/>
              <a:pPr/>
              <a:t>32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Lane reduction—identify signs early, expect open to close zone, check what zones?  Left-front, right-front, and rear zones, don’t wait to get over</a:t>
            </a:r>
          </a:p>
          <a:p>
            <a:pPr eaLnBrk="1" hangingPunct="1"/>
            <a:r>
              <a:rPr lang="en-US" smtClean="0"/>
              <a:t>Width of lane—standing water, patches of snow, potholes, check which zone? Rear (for stopping), left-rear, and left-front (to move around)</a:t>
            </a:r>
          </a:p>
          <a:p>
            <a:pPr eaLnBrk="1" hangingPunct="1"/>
            <a:r>
              <a:rPr lang="en-US" smtClean="0"/>
              <a:t>Surface—changes in weather</a:t>
            </a:r>
          </a:p>
          <a:p>
            <a:pPr eaLnBrk="1" hangingPunct="1"/>
            <a:r>
              <a:rPr lang="en-US" smtClean="0"/>
              <a:t>Hazards—bicyclists, peds, parked vehicles, and animals.  Shopping center entrances, exits, roadside stands, and restaurants. 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8CCA1-838E-4E04-99ED-F6129B7405CB}" type="slidenum">
              <a:rPr lang="en-US"/>
              <a:pPr/>
              <a:t>34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Knowledge – laws, experience</a:t>
            </a:r>
          </a:p>
          <a:p>
            <a:pPr eaLnBrk="1" hangingPunct="1"/>
            <a:r>
              <a:rPr lang="en-US" smtClean="0"/>
              <a:t>Judgment – judge: speed, time, distance, space, traction and visibility</a:t>
            </a:r>
          </a:p>
          <a:p>
            <a:pPr eaLnBrk="1" hangingPunct="1"/>
            <a:r>
              <a:rPr lang="en-US" smtClean="0"/>
              <a:t>Experience – exposure to variety of situations = solid base for making sound judgements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3D589-F6D7-429D-842D-DF598450CAD4}" type="slidenum">
              <a:rPr lang="en-US"/>
              <a:pPr/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DEB47-5769-4A67-BF52-A9B163680CA1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Are related to predicting changes in zones and looking for a way “out” or alternate path of travel</a:t>
            </a:r>
          </a:p>
          <a:p>
            <a:pPr eaLnBrk="1" hangingPunct="1"/>
            <a:r>
              <a:rPr lang="en-US" smtClean="0"/>
              <a:t>Path—where might he go?, What zone might be closed, Will I have an “out”</a:t>
            </a:r>
          </a:p>
          <a:p>
            <a:pPr eaLnBrk="1" hangingPunct="1"/>
            <a:r>
              <a:rPr lang="en-US" smtClean="0"/>
              <a:t>Action—What will others do? Is more than one action possible?  Where will I be then?</a:t>
            </a:r>
          </a:p>
          <a:p>
            <a:pPr eaLnBrk="1" hangingPunct="1"/>
            <a:r>
              <a:rPr lang="en-US" smtClean="0"/>
              <a:t>Space– will I have an open zone/</a:t>
            </a:r>
          </a:p>
          <a:p>
            <a:pPr eaLnBrk="1" hangingPunct="1"/>
            <a:r>
              <a:rPr lang="en-US" smtClean="0"/>
              <a:t>Point of conflict—where might our paths cross and a conflict occure?</a:t>
            </a:r>
          </a:p>
          <a:p>
            <a:pPr eaLnBrk="1" hangingPunct="1"/>
            <a:r>
              <a:rPr lang="en-US" smtClean="0"/>
              <a:t>Driver on page 73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CB1E8-51BD-4660-A944-873EA88AAA5A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A5231-A144-4CDA-8555-7C122220531C}" type="slidenum">
              <a:rPr lang="en-US"/>
              <a:pPr/>
              <a:t>39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Lane 1 = safest, most space around vehicle</a:t>
            </a:r>
          </a:p>
          <a:p>
            <a:pPr eaLnBrk="1" hangingPunct="1"/>
            <a:r>
              <a:rPr lang="en-US" smtClean="0"/>
              <a:t>Position 2 = closed right-front zone, open left-front zone</a:t>
            </a:r>
          </a:p>
          <a:p>
            <a:pPr eaLnBrk="1" hangingPunct="1"/>
            <a:r>
              <a:rPr lang="en-US" smtClean="0"/>
              <a:t>Position 3 = closed left-zone with an open right-front zone</a:t>
            </a:r>
          </a:p>
          <a:p>
            <a:pPr eaLnBrk="1" hangingPunct="1"/>
            <a:r>
              <a:rPr lang="en-US" smtClean="0"/>
              <a:t>12 seconds ahead of search area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A3B7-CD1E-4A7C-8F8C-05C7AD403AFF}" type="slidenum">
              <a:rPr lang="en-US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Sending and receiving messages to and from</a:t>
            </a:r>
          </a:p>
          <a:p>
            <a:pPr eaLnBrk="1" hangingPunct="1"/>
            <a:r>
              <a:rPr lang="en-US" smtClean="0"/>
              <a:t>Smith System rule “make sure others see you”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FDCC3-52C3-418E-8241-BD2181E04C71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Minimize pg 78 picture</a:t>
            </a:r>
          </a:p>
          <a:p>
            <a:pPr eaLnBrk="1" hangingPunct="1"/>
            <a:r>
              <a:rPr lang="en-US" smtClean="0"/>
              <a:t>Separate- if more than one hazard at one time</a:t>
            </a:r>
          </a:p>
          <a:p>
            <a:pPr eaLnBrk="1" hangingPunct="1"/>
            <a:r>
              <a:rPr lang="en-US" smtClean="0"/>
              <a:t>	pg 78 picture</a:t>
            </a:r>
          </a:p>
          <a:p>
            <a:pPr eaLnBrk="1" hangingPunct="1"/>
            <a:r>
              <a:rPr lang="en-US" smtClean="0"/>
              <a:t>Compromise space– if can’t be minimized or separated</a:t>
            </a:r>
          </a:p>
          <a:p>
            <a:pPr eaLnBrk="1" hangingPunct="1"/>
            <a:r>
              <a:rPr lang="en-US" smtClean="0"/>
              <a:t>	pg 79 picture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EC8D8-F03A-4C15-896D-6F8936FFB217}" type="slidenum">
              <a:rPr lang="en-US"/>
              <a:pPr/>
              <a:t>46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Communicate as early as possible</a:t>
            </a:r>
          </a:p>
          <a:p>
            <a:pPr eaLnBrk="1" hangingPunct="1"/>
            <a:r>
              <a:rPr lang="en-US" smtClean="0"/>
              <a:t>Headlights = greater visibility </a:t>
            </a:r>
          </a:p>
          <a:p>
            <a:pPr eaLnBrk="1" hangingPunct="1"/>
            <a:r>
              <a:rPr lang="en-US" smtClean="0"/>
              <a:t>Parking lights = no emergency, hazards = disabled, watch for hazards on other cars</a:t>
            </a:r>
          </a:p>
          <a:p>
            <a:pPr eaLnBrk="1" hangingPunct="1"/>
            <a:r>
              <a:rPr lang="en-US" smtClean="0"/>
              <a:t>Horn= light tap warning, loud blast emergency</a:t>
            </a:r>
          </a:p>
          <a:p>
            <a:pPr eaLnBrk="1" hangingPunct="1"/>
            <a:r>
              <a:rPr lang="en-US" smtClean="0"/>
              <a:t>Vehicle position – intended path of travel</a:t>
            </a:r>
          </a:p>
          <a:p>
            <a:pPr eaLnBrk="1" hangingPunct="1"/>
            <a:r>
              <a:rPr lang="en-US" smtClean="0"/>
              <a:t>Often times you will need to execute a combination of actions</a:t>
            </a:r>
          </a:p>
          <a:p>
            <a:pPr eaLnBrk="1" hangingPunct="1"/>
            <a:r>
              <a:rPr lang="en-US" smtClean="0"/>
              <a:t>Pg 82 picture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005A5-428B-4E46-A5B9-2DDBCF55433B}" type="slidenum">
              <a:rPr lang="en-US"/>
              <a:pPr/>
              <a:t>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Apply to other drivers on roadway</a:t>
            </a:r>
          </a:p>
          <a:p>
            <a:pPr eaLnBrk="1" hangingPunct="1"/>
            <a:r>
              <a:rPr lang="en-US" smtClean="0"/>
              <a:t>They can increase or decrease your level of risk and chance of conflict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FCB8B-FB22-45AB-9322-5D7B95698ADF}" type="slidenum">
              <a:rPr lang="en-US"/>
              <a:pPr/>
              <a:t>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Owner’s responsibility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F75B1-EFA6-435C-89DE-2AEB33982F32}" type="slidenum">
              <a:rPr lang="en-US"/>
              <a:pPr/>
              <a:t>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B6259-E4C8-417D-9CFA-CC4771BB3085}" type="slidenum">
              <a:rPr lang="en-US"/>
              <a:pPr/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79E1-3AA3-42A6-ACDC-4C686074217B}" type="slidenum">
              <a:rPr lang="en-US"/>
              <a:pPr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driver is likely to get into trouble when multiple risk factors accumulate at one time.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Having good driving habits can help to eliminate or compensate for those unknown risk factors.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Developing the habit of using the IPDE process can give you timely information to protect against unknown risk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6F65B-9EB3-41DB-B398-66BC8234547A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8BE7-CDFD-477A-B5B4-E00701FC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C543-5722-45EE-9057-BBCF96D0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BB77-D38D-4909-88ED-96838EF77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760C-AB7E-4A54-8C74-365483ED0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172C-F6AC-4A3F-8EC1-9500682D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0309-6E72-49BE-A14B-7C5CE17D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5C98-B406-4BCE-A074-0473B50F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D728-4E7F-49FC-89A7-DED5A4FD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C2B9-386A-4D9D-8A7F-6395DA186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7CF3-6CEA-4DCD-87E0-F07BFD8A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818B-AA85-4B97-997A-2E125216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8082-934A-445A-B6CF-B93F1782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8FF05E2-A589-4B6B-9150-387600BB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9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9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9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9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9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IPDE Process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Risk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/>
              <a:t>Develop low-risk driving behaviors now, as these will become your safe driving habits later.</a:t>
            </a:r>
          </a:p>
        </p:txBody>
      </p:sp>
      <p:pic>
        <p:nvPicPr>
          <p:cNvPr id="9218" name="Picture 2" descr="C:\Users\Matt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480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IPDE Process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IPDE Process, </a:t>
            </a:r>
          </a:p>
          <a:p>
            <a:pPr eaLnBrk="1" hangingPunct="1"/>
            <a:r>
              <a:rPr lang="en-US" dirty="0" smtClean="0"/>
              <a:t>Smith System and </a:t>
            </a:r>
          </a:p>
          <a:p>
            <a:pPr eaLnBrk="1" hangingPunct="1"/>
            <a:r>
              <a:rPr lang="en-US" dirty="0" smtClean="0"/>
              <a:t>Zone Control System 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can </a:t>
            </a:r>
            <a:r>
              <a:rPr lang="en-US" dirty="0" smtClean="0"/>
              <a:t>enable you to enjoy low-risk and low-stress driving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Safe driving depends upon your ability to see and analyze traffic situations correctly.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IPDE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DEFINITION: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Organized system of seeing, thinking and responding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4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Identify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Predict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Execute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Use visual search pattern to identify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Open and closed zones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Specific clues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Other users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Roadway features and conditions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Traffic controls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Use knowledge, judgment, and experience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Actions of other users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Speed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Direction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Decide to use one or more actions to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Change or maintain speed</a:t>
            </a:r>
          </a:p>
          <a:p>
            <a:pPr eaLnBrk="1" hangingPunct="1"/>
            <a:r>
              <a:rPr lang="en-US" smtClean="0"/>
              <a:t>Change direction</a:t>
            </a:r>
          </a:p>
          <a:p>
            <a:pPr eaLnBrk="1" hangingPunct="1"/>
            <a:r>
              <a:rPr lang="en-US" smtClean="0"/>
              <a:t>Communicate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Execute your decisions to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Control speed</a:t>
            </a:r>
          </a:p>
          <a:p>
            <a:pPr eaLnBrk="1" hangingPunct="1"/>
            <a:r>
              <a:rPr lang="en-US" smtClean="0"/>
              <a:t>Steer</a:t>
            </a:r>
          </a:p>
          <a:p>
            <a:pPr eaLnBrk="1" hangingPunct="1"/>
            <a:r>
              <a:rPr lang="en-US" smtClean="0"/>
              <a:t>Communicate</a:t>
            </a:r>
          </a:p>
          <a:p>
            <a:pPr eaLnBrk="1" hangingPunct="1"/>
            <a:r>
              <a:rPr lang="en-US" smtClean="0"/>
              <a:t>Combine 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Zone Control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pPr eaLnBrk="1" hangingPunct="1"/>
            <a:r>
              <a:rPr lang="en-US" smtClean="0"/>
              <a:t>DEFINITION:</a:t>
            </a:r>
          </a:p>
          <a:p>
            <a:pPr lvl="1" eaLnBrk="1" hangingPunct="1"/>
            <a:r>
              <a:rPr lang="en-US" smtClean="0"/>
              <a:t>Organized method for managing 6 zones of space surrounding your vehicle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Allows you to see and respond to changes in traffic environment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160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8" name="Picture 6" descr="rear z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38600"/>
            <a:ext cx="152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4" name="Picture 12" descr="left back z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124200"/>
            <a:ext cx="1676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5" name="Picture 13" descr="left front z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0"/>
            <a:ext cx="1568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6" name="Picture 14" descr="right front z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1600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7" name="Picture 15" descr="right back z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200400"/>
            <a:ext cx="160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4" descr="c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133600"/>
            <a:ext cx="152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Zones and Searching Ranges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ZONE—space where you can drive without a restriction to your </a:t>
            </a:r>
            <a:r>
              <a:rPr lang="en-US" smtClean="0">
                <a:solidFill>
                  <a:schemeClr val="accent2"/>
                </a:solidFill>
              </a:rPr>
              <a:t>line of sight</a:t>
            </a:r>
            <a:r>
              <a:rPr lang="en-US" smtClean="0"/>
              <a:t> or intended </a:t>
            </a:r>
            <a:r>
              <a:rPr lang="en-US" smtClean="0">
                <a:solidFill>
                  <a:schemeClr val="accent2"/>
                </a:solidFill>
              </a:rPr>
              <a:t>path of travel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LINE OF SIGHT—distance you can see ahead in the direction you are looking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IPDE Process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Need an organized </a:t>
            </a:r>
            <a:r>
              <a:rPr lang="en-US" dirty="0" smtClean="0"/>
              <a:t>system of seeing thinking and responding.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Better equipped to manage risk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Reduce possibility of damage or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Zones and Searching Ranges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CLOSED ZONE—is a space not open to you because of a restriction in your line of sight or intended path of travel</a:t>
            </a:r>
          </a:p>
          <a:p>
            <a:pPr lvl="1" eaLnBrk="1" hangingPunct="1"/>
            <a:r>
              <a:rPr lang="en-US" smtClean="0"/>
              <a:t>Red light</a:t>
            </a:r>
          </a:p>
          <a:p>
            <a:pPr lvl="1" eaLnBrk="1" hangingPunct="1"/>
            <a:r>
              <a:rPr lang="en-US" smtClean="0"/>
              <a:t>Parked vehicle to right</a:t>
            </a:r>
          </a:p>
          <a:p>
            <a:pPr lvl="1" eaLnBrk="1" hangingPunct="1"/>
            <a:r>
              <a:rPr lang="en-US" smtClean="0"/>
              <a:t>Vehicle following to closely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Sooner identify better chance to respond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Zones and Searching Ranges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OF TRAVEL—space your vehicle will occupy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TARGET AREA—section of the roadway where the target is located in the center of your intended path, and the area to the right and left.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Zones and Searching Ranges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TARGET AREA RANGE</a:t>
            </a:r>
          </a:p>
          <a:p>
            <a:pPr lvl="1" eaLnBrk="1" hangingPunct="1"/>
            <a:r>
              <a:rPr lang="en-US" sz="2400" smtClean="0"/>
              <a:t>1</a:t>
            </a:r>
            <a:r>
              <a:rPr lang="en-US" sz="2400" baseline="30000" smtClean="0"/>
              <a:t>st</a:t>
            </a:r>
            <a:r>
              <a:rPr lang="en-US" sz="2400" smtClean="0"/>
              <a:t> searching range</a:t>
            </a:r>
          </a:p>
          <a:p>
            <a:pPr lvl="1" eaLnBrk="1" hangingPunct="1"/>
            <a:r>
              <a:rPr lang="en-US" sz="2400" smtClean="0"/>
              <a:t>Space from vehicle to the target area</a:t>
            </a:r>
          </a:p>
          <a:p>
            <a:pPr lvl="1" eaLnBrk="1" hangingPunct="1"/>
            <a:r>
              <a:rPr lang="en-US" sz="2400" smtClean="0"/>
              <a:t>Detect early any conditions that might affect intended path of travel</a:t>
            </a:r>
          </a:p>
        </p:txBody>
      </p:sp>
      <p:pic>
        <p:nvPicPr>
          <p:cNvPr id="46087" name="Picture 7" descr="3 searching ran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6913" y="1143000"/>
            <a:ext cx="4229100" cy="5715000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Zones and Searching Ranges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12-15 SECOND RANGE—</a:t>
            </a:r>
          </a:p>
          <a:p>
            <a:pPr lvl="1" eaLnBrk="1" hangingPunct="1"/>
            <a:r>
              <a:rPr lang="en-US" sz="2400" smtClean="0"/>
              <a:t>Space you will travel in during the next 12- 15 seconds</a:t>
            </a:r>
          </a:p>
          <a:p>
            <a:pPr lvl="1" eaLnBrk="1" hangingPunct="1"/>
            <a:r>
              <a:rPr lang="en-US" sz="2400" smtClean="0"/>
              <a:t>Identify changes in your line of sight or path of travel to make decisions about controlling your intended path</a:t>
            </a:r>
          </a:p>
        </p:txBody>
      </p:sp>
      <p:pic>
        <p:nvPicPr>
          <p:cNvPr id="47110" name="Picture 6" descr="3 searching ran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219200"/>
            <a:ext cx="4173538" cy="5638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Zones and Searching Ranges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4-6 SECOND RANGE	</a:t>
            </a:r>
          </a:p>
          <a:p>
            <a:pPr lvl="1" eaLnBrk="1" hangingPunct="1"/>
            <a:r>
              <a:rPr lang="en-US" sz="2400" smtClean="0"/>
              <a:t>Space you will travel in the next 4-6 seconds</a:t>
            </a:r>
          </a:p>
          <a:p>
            <a:pPr lvl="1" eaLnBrk="1" hangingPunct="1"/>
            <a:r>
              <a:rPr lang="en-US" sz="2400" smtClean="0"/>
              <a:t>Final update of how you are controlling your intended path of travel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8134" name="Picture 6" descr="3 searching ran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5" y="990600"/>
            <a:ext cx="43418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and How to Look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FIELD OF VISION—area you can see around you, while looking straight ahead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CENTRAL VISION—area you can see clearly and sharply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10 degrees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PERIPHERAL VISION—area to the left and right of central 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Smith System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 eaLnBrk="1" hangingPunct="1"/>
            <a:r>
              <a:rPr lang="en-US" smtClean="0"/>
              <a:t>Aim high in steering</a:t>
            </a:r>
          </a:p>
          <a:p>
            <a:pPr eaLnBrk="1" hangingPunct="1"/>
            <a:r>
              <a:rPr lang="en-US" smtClean="0"/>
              <a:t>Keep your eyes moving</a:t>
            </a:r>
          </a:p>
          <a:p>
            <a:pPr eaLnBrk="1" hangingPunct="1"/>
            <a:r>
              <a:rPr lang="en-US" smtClean="0"/>
              <a:t>Get the big picture</a:t>
            </a:r>
          </a:p>
          <a:p>
            <a:pPr eaLnBrk="1" hangingPunct="1"/>
            <a:r>
              <a:rPr lang="en-US" smtClean="0"/>
              <a:t>Make sure others see you</a:t>
            </a:r>
          </a:p>
          <a:p>
            <a:pPr eaLnBrk="1" hangingPunct="1"/>
            <a:r>
              <a:rPr lang="en-US" smtClean="0"/>
              <a:t>Leave yourself an “out”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Aim High in Steering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12-15 seconds ahead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Far ahead to identify clues and analyze situations before zone becomes closed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are some restriction to your line of sight that can cause a closed zone? </a:t>
            </a:r>
          </a:p>
          <a:p>
            <a:pPr lvl="1" eaLnBrk="1" hangingPunct="1"/>
            <a:r>
              <a:rPr lang="en-US" smtClean="0"/>
              <a:t>(pg 68)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 Your Eyes Moving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near, far, right, left, in mirrors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Fixate on object or event for an instant in order to identify it.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SCANNING—glancing continually and quickly with very brief fixations through your orderly visual search pattern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the Big Picture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Mental process of putting together the critical clues you have selected.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 activities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Driving = high degree of risk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Contributing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Driver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Vehicle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Roadway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3074" name="Picture 2" descr="C:\Users\Matt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tt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94125"/>
            <a:ext cx="29845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Selective Seeing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1828800"/>
          </a:xfrm>
        </p:spPr>
        <p:txBody>
          <a:bodyPr/>
          <a:lstStyle/>
          <a:p>
            <a:pPr eaLnBrk="1" hangingPunct="1"/>
            <a:r>
              <a:rPr lang="en-US" smtClean="0"/>
              <a:t>Identify and select clues and events that restrict your line of sight or change your intended path of travel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Look For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roadway users</a:t>
            </a:r>
          </a:p>
          <a:p>
            <a:pPr lvl="1" eaLnBrk="1" hangingPunct="1"/>
            <a:r>
              <a:rPr lang="en-US" smtClean="0"/>
              <a:t>Movement of other users, pedestrians, and bicyclists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GROUND VIEWING -- quick glances to roadway in front of your vehicle</a:t>
            </a:r>
          </a:p>
          <a:p>
            <a:pPr lvl="2" eaLnBrk="1" hangingPunct="1"/>
            <a:r>
              <a:rPr lang="en-US" smtClean="0"/>
              <a:t>Where front wheel heading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Problem drivers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Look For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Roadway features and conditions</a:t>
            </a:r>
          </a:p>
          <a:p>
            <a:pPr lvl="1" eaLnBrk="1" hangingPunct="1"/>
            <a:r>
              <a:rPr lang="en-US" dirty="0" smtClean="0"/>
              <a:t>Intersections, hills, curves</a:t>
            </a:r>
          </a:p>
          <a:p>
            <a:pPr lvl="1" eaLnBrk="1" hangingPunct="1"/>
            <a:r>
              <a:rPr lang="en-US" dirty="0" smtClean="0"/>
              <a:t>Lane reduction</a:t>
            </a:r>
          </a:p>
          <a:p>
            <a:pPr lvl="1" eaLnBrk="1" hangingPunct="1"/>
            <a:r>
              <a:rPr lang="en-US" dirty="0" smtClean="0"/>
              <a:t>Road construction</a:t>
            </a:r>
          </a:p>
          <a:p>
            <a:pPr lvl="1" eaLnBrk="1" hangingPunct="1"/>
            <a:r>
              <a:rPr lang="en-US" dirty="0" smtClean="0"/>
              <a:t>Width of lane</a:t>
            </a:r>
          </a:p>
          <a:p>
            <a:pPr lvl="1" eaLnBrk="1" hangingPunct="1"/>
            <a:r>
              <a:rPr lang="en-US" dirty="0" smtClean="0"/>
              <a:t>Road surface</a:t>
            </a:r>
          </a:p>
          <a:p>
            <a:pPr lvl="1" eaLnBrk="1" hangingPunct="1"/>
            <a:r>
              <a:rPr lang="en-US" dirty="0" smtClean="0"/>
              <a:t>Roadside </a:t>
            </a:r>
            <a:r>
              <a:rPr lang="en-US" dirty="0" smtClean="0"/>
              <a:t>hazards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Traffic </a:t>
            </a:r>
            <a:r>
              <a:rPr lang="en-US" dirty="0"/>
              <a:t>Controls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do with info</a:t>
            </a:r>
            <a:endParaRPr 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 the information you have identified.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Faced with more than one hazard/conflict = more complex predicting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Improve with knowledge and experience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do with info</a:t>
            </a:r>
            <a:endParaRPr lang="en-US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mtClean="0"/>
              <a:t>Use knowledge, judgment, and experience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mtClean="0"/>
              <a:t>Knowledge =  laws, experience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mtClean="0"/>
              <a:t>Judgment = measuring, comparing, and evaluating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mtClean="0"/>
              <a:t>Experience = improve ability to predict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predict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Actions of other roadway users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Path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Action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Space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Point of conflict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predict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Control of your vehicle and possible consequences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Speed</a:t>
            </a:r>
          </a:p>
          <a:p>
            <a:pPr eaLnBrk="1" hangingPunct="1">
              <a:buClr>
                <a:schemeClr val="tx1"/>
              </a:buClr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TRACTION—requirement for control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mtClean="0"/>
              <a:t>Gripping power between tires and surface of road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Change or maintain speed</a:t>
            </a:r>
          </a:p>
          <a:p>
            <a:pPr marL="990600" lvl="1" indent="-533400" eaLnBrk="1" hangingPunct="1"/>
            <a:r>
              <a:rPr lang="en-US" smtClean="0"/>
              <a:t>Decelerate, brake, or accelerate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362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smtClean="0"/>
              <a:t>Change direction</a:t>
            </a:r>
          </a:p>
          <a:p>
            <a:pPr marL="1371600" lvl="2" indent="-457200" eaLnBrk="1" hangingPunct="1"/>
            <a:r>
              <a:rPr lang="en-US" smtClean="0"/>
              <a:t>Move right or left</a:t>
            </a:r>
          </a:p>
          <a:p>
            <a:pPr marL="990600" lvl="1" indent="-533400" eaLnBrk="1" hangingPunct="1"/>
            <a:r>
              <a:rPr lang="en-US" smtClean="0"/>
              <a:t>Space cushion</a:t>
            </a:r>
          </a:p>
          <a:p>
            <a:pPr marL="1371600" lvl="2" indent="-457200" eaLnBrk="1" hangingPunct="1"/>
            <a:r>
              <a:rPr lang="en-US" smtClean="0"/>
              <a:t>Area of space all around your vehicle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Lane Positions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Lane position 1</a:t>
            </a:r>
          </a:p>
          <a:p>
            <a:pPr lvl="1" eaLnBrk="1" hangingPunct="1"/>
            <a:r>
              <a:rPr lang="en-US" smtClean="0"/>
              <a:t>Centered 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Lane position 2 </a:t>
            </a:r>
          </a:p>
          <a:p>
            <a:pPr lvl="1" eaLnBrk="1" hangingPunct="1"/>
            <a:r>
              <a:rPr lang="en-US" smtClean="0"/>
              <a:t>3 to 6 inches from left line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Lane position 3</a:t>
            </a:r>
          </a:p>
          <a:p>
            <a:pPr lvl="1" eaLnBrk="1" hangingPunct="1"/>
            <a:r>
              <a:rPr lang="en-US" smtClean="0"/>
              <a:t>3-6 inches from right line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risk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2013, 2,163 teens in the United States ages 16–19 were killed and 243,243 were treated in emergency departments for injuries suffered in motor vehicle crashes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That means that six teens ages 16–19 died every day from motor vehicle injuries.</a:t>
            </a:r>
          </a:p>
        </p:txBody>
      </p:sp>
    </p:spTree>
    <p:extLst>
      <p:ext uri="{BB962C8B-B14F-4D97-AF65-F5344CB8AC3E}">
        <p14:creationId xmlns:p14="http://schemas.microsoft.com/office/powerpoint/2010/main" val="5116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smtClean="0"/>
              <a:t>Communicate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Lights: head, tail, and brake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Turn signals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Parking lights and hazards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Horn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Car position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Eye 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Traffic flow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Safest position = fewest cars surround you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Manage time, space, and distance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path of travel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Minimize hazard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Put more distance between yourself and the hazard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Separate hazard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Adjust speed to deal with one at a time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Compromise space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Give as much space possible to greater hazard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skills used in driving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Most important actions:</a:t>
            </a:r>
          </a:p>
          <a:p>
            <a:pPr lvl="1" eaLnBrk="1" hangingPunct="1"/>
            <a:r>
              <a:rPr lang="en-US" smtClean="0"/>
              <a:t>Control speed</a:t>
            </a:r>
          </a:p>
          <a:p>
            <a:pPr lvl="1" eaLnBrk="1" hangingPunct="1"/>
            <a:r>
              <a:rPr lang="en-US" smtClean="0"/>
              <a:t>Steer</a:t>
            </a:r>
          </a:p>
          <a:p>
            <a:pPr lvl="1" eaLnBrk="1" hangingPunct="1"/>
            <a:r>
              <a:rPr lang="en-US" smtClean="0"/>
              <a:t>Communicate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speed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rear zone before decelerating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 careful not to lock breaks </a:t>
            </a:r>
          </a:p>
          <a:p>
            <a:pPr lvl="1" eaLnBrk="1" hangingPunct="1"/>
            <a:r>
              <a:rPr lang="en-US" smtClean="0"/>
              <a:t>Impossible to steer</a:t>
            </a:r>
          </a:p>
          <a:p>
            <a:pPr lvl="1" eaLnBrk="1" hangingPunct="1"/>
            <a:r>
              <a:rPr lang="en-US" smtClean="0"/>
              <a:t>ABS system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Steer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2209800"/>
          </a:xfrm>
        </p:spPr>
        <p:txBody>
          <a:bodyPr/>
          <a:lstStyle/>
          <a:p>
            <a:pPr eaLnBrk="1" hangingPunct="1"/>
            <a:r>
              <a:rPr lang="en-US" smtClean="0"/>
              <a:t>Use just the amount of steering needed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Keep space cushions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Using: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Headlights, taillights, and brake lights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Turn-signals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3-5 seconds before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Parking lights and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Back-up lights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Vehicle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Eye contact and body movement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smtClean="0"/>
              <a:t>It is up to every driver to manage </a:t>
            </a:r>
            <a:r>
              <a:rPr lang="en-US" sz="4400" smtClean="0">
                <a:solidFill>
                  <a:schemeClr val="accent2"/>
                </a:solidFill>
              </a:rPr>
              <a:t>space</a:t>
            </a:r>
            <a:r>
              <a:rPr lang="en-US" sz="4400" smtClean="0"/>
              <a:t>, </a:t>
            </a:r>
            <a:r>
              <a:rPr lang="en-US" sz="4400" smtClean="0">
                <a:solidFill>
                  <a:schemeClr val="hlink"/>
                </a:solidFill>
              </a:rPr>
              <a:t>time</a:t>
            </a:r>
            <a:r>
              <a:rPr lang="en-US" sz="4400" smtClean="0"/>
              <a:t> and </a:t>
            </a:r>
            <a:r>
              <a:rPr lang="en-US" sz="4400" smtClean="0">
                <a:solidFill>
                  <a:srgbClr val="990033"/>
                </a:solidFill>
              </a:rPr>
              <a:t>speed</a:t>
            </a:r>
            <a:r>
              <a:rPr lang="en-US" sz="4400" smtClean="0"/>
              <a:t> in order to further increase safety within the HTS.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Commentary Driving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System of thinking out loud as you practice the IPDE Process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Verbalize what you identify, predict and decide</a:t>
            </a:r>
          </a:p>
        </p:txBody>
      </p:sp>
      <p:graphicFrame>
        <p:nvGraphicFramePr>
          <p:cNvPr id="1026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371600"/>
          <a:ext cx="44958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deo Clip" r:id="rId4" imgW="5619048" imgH="5952381" progId="AVIFile">
                  <p:embed/>
                </p:oleObj>
              </mc:Choice>
              <mc:Fallback>
                <p:oleObj name="Video Clip" r:id="rId4" imgW="5619048" imgH="5952381" progId="AVIFil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4958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050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90600" y="457200"/>
          <a:ext cx="6248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deo Clip" r:id="rId3" imgW="7811590" imgH="7276190" progId="AVIFile">
                  <p:embed/>
                </p:oleObj>
              </mc:Choice>
              <mc:Fallback>
                <p:oleObj name="Video Clip" r:id="rId3" imgW="7811590" imgH="7276190" progId="AVIFil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248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most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Males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: In 2013, the motor vehicle death rate for male drivers and passengers ages 16 to 19 was almost two times that of their female counterparts.</a:t>
            </a:r>
            <a:r>
              <a:rPr lang="en-US" sz="2800" baseline="30000" dirty="0">
                <a:solidFill>
                  <a:srgbClr val="000000"/>
                </a:solidFill>
                <a:latin typeface="Lato"/>
              </a:rPr>
              <a:t>1</a:t>
            </a:r>
            <a:endParaRPr lang="en-US" sz="2800" dirty="0">
              <a:solidFill>
                <a:srgbClr val="000000"/>
              </a:solidFill>
              <a:latin typeface="Lato"/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Teens driving with teen passengers: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 The presence of teen passengers increases the crash risk of unsupervised teen drivers. This risk increases with the number of teen passengers.</a:t>
            </a:r>
            <a:r>
              <a:rPr lang="en-US" sz="2800" baseline="30000" dirty="0">
                <a:solidFill>
                  <a:srgbClr val="000000"/>
                </a:solidFill>
                <a:latin typeface="Lato"/>
              </a:rPr>
              <a:t>4,5</a:t>
            </a:r>
            <a:endParaRPr lang="en-US" sz="2800" dirty="0">
              <a:solidFill>
                <a:srgbClr val="000000"/>
              </a:solidFill>
              <a:latin typeface="Lato"/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Newly licensed teens: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 Crash risk is particularly high during the first months of licensure.</a:t>
            </a:r>
            <a:r>
              <a:rPr lang="en-US" sz="2800" baseline="30000" dirty="0">
                <a:solidFill>
                  <a:srgbClr val="000000"/>
                </a:solidFill>
                <a:latin typeface="Lato"/>
              </a:rPr>
              <a:t>6,7</a:t>
            </a:r>
            <a:endParaRPr lang="en-US" sz="2800" dirty="0">
              <a:solidFill>
                <a:srgbClr val="000000"/>
              </a:solidFill>
              <a:latin typeface="Lato"/>
            </a:endParaRPr>
          </a:p>
          <a:p>
            <a:endParaRPr lang="en-US" dirty="0"/>
          </a:p>
        </p:txBody>
      </p:sp>
      <p:pic>
        <p:nvPicPr>
          <p:cNvPr id="5122" name="Picture 2" descr="C:\Users\Mat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152400"/>
            <a:ext cx="2158957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6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Selective use of the IPDE Process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29600" cy="1524000"/>
          </a:xfrm>
        </p:spPr>
        <p:txBody>
          <a:bodyPr/>
          <a:lstStyle/>
          <a:p>
            <a:pPr eaLnBrk="1" hangingPunct="1"/>
            <a:r>
              <a:rPr lang="en-US" smtClean="0"/>
              <a:t>Conditions change and you need to begin a new cycle before completing 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j022770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that can cause the IPDE process to take more time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4384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Complex traffic situations</a:t>
            </a:r>
          </a:p>
          <a:p>
            <a:pPr eaLnBrk="1" hangingPunct="1"/>
            <a:r>
              <a:rPr lang="en-US" smtClean="0"/>
              <a:t>Feelings of driver</a:t>
            </a:r>
          </a:p>
          <a:p>
            <a:pPr eaLnBrk="1" hangingPunct="1"/>
            <a:r>
              <a:rPr lang="en-US" smtClean="0"/>
              <a:t>Physical condition of driver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IPDE stand for and give example of each step?</a:t>
            </a:r>
          </a:p>
          <a:p>
            <a:endParaRPr lang="en-US" dirty="0"/>
          </a:p>
          <a:p>
            <a:r>
              <a:rPr lang="en-US" dirty="0" smtClean="0"/>
              <a:t>Define </a:t>
            </a:r>
          </a:p>
          <a:p>
            <a:pPr lvl="1"/>
            <a:r>
              <a:rPr lang="en-US" dirty="0" smtClean="0"/>
              <a:t>Field of </a:t>
            </a:r>
            <a:r>
              <a:rPr lang="en-US" dirty="0" err="1" smtClean="0"/>
              <a:t>vison</a:t>
            </a:r>
            <a:r>
              <a:rPr lang="en-US" dirty="0" smtClean="0"/>
              <a:t> 		Space </a:t>
            </a:r>
            <a:r>
              <a:rPr lang="en-US" dirty="0" err="1" smtClean="0"/>
              <a:t>cusion</a:t>
            </a:r>
            <a:endParaRPr lang="en-US" dirty="0" smtClean="0"/>
          </a:p>
          <a:p>
            <a:pPr lvl="1"/>
            <a:r>
              <a:rPr lang="en-US" dirty="0" smtClean="0"/>
              <a:t>Line of sight 		Target area</a:t>
            </a:r>
          </a:p>
          <a:p>
            <a:pPr lvl="1"/>
            <a:r>
              <a:rPr lang="en-US" dirty="0" smtClean="0"/>
              <a:t>Open zone		</a:t>
            </a:r>
            <a:r>
              <a:rPr lang="en-US" smtClean="0"/>
              <a:t>	Scanning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7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Driver-contributed factors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Adjusting radio</a:t>
            </a:r>
          </a:p>
          <a:p>
            <a:pPr eaLnBrk="1" hangingPunct="1"/>
            <a:r>
              <a:rPr lang="en-US" smtClean="0"/>
              <a:t>Being angry</a:t>
            </a:r>
          </a:p>
          <a:p>
            <a:pPr eaLnBrk="1" hangingPunct="1"/>
            <a:r>
              <a:rPr lang="en-US" smtClean="0"/>
              <a:t>Having blurred vision</a:t>
            </a:r>
          </a:p>
          <a:p>
            <a:pPr eaLnBrk="1" hangingPunct="1"/>
            <a:r>
              <a:rPr lang="en-US" smtClean="0"/>
              <a:t>Combing hair</a:t>
            </a:r>
          </a:p>
          <a:p>
            <a:pPr eaLnBrk="1" hangingPunct="1"/>
            <a:r>
              <a:rPr lang="en-US" smtClean="0"/>
              <a:t>Drinking while driving</a:t>
            </a:r>
          </a:p>
          <a:p>
            <a:pPr eaLnBrk="1" hangingPunct="1"/>
            <a:r>
              <a:rPr lang="en-US" smtClean="0"/>
              <a:t>Using cell phone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6146" name="Picture 2" descr="C:\Users\Matt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447800"/>
            <a:ext cx="35956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Vehicle-contributed factors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Bald tires</a:t>
            </a:r>
          </a:p>
          <a:p>
            <a:pPr eaLnBrk="1" hangingPunct="1"/>
            <a:r>
              <a:rPr lang="en-US" smtClean="0"/>
              <a:t>Poorly adjusted brakes</a:t>
            </a:r>
          </a:p>
          <a:p>
            <a:pPr eaLnBrk="1" hangingPunct="1"/>
            <a:r>
              <a:rPr lang="en-US" smtClean="0"/>
              <a:t>Dirty windshield</a:t>
            </a:r>
          </a:p>
          <a:p>
            <a:pPr eaLnBrk="1" hangingPunct="1"/>
            <a:r>
              <a:rPr lang="en-US" smtClean="0"/>
              <a:t>Broken headlights </a:t>
            </a:r>
          </a:p>
          <a:p>
            <a:pPr eaLnBrk="1" hangingPunct="1"/>
            <a:r>
              <a:rPr lang="en-US" smtClean="0"/>
              <a:t>Worn wiper blades</a:t>
            </a:r>
          </a:p>
          <a:p>
            <a:pPr eaLnBrk="1" hangingPunct="1"/>
            <a:endParaRPr lang="en-US" smtClean="0"/>
          </a:p>
        </p:txBody>
      </p:sp>
      <p:pic>
        <p:nvPicPr>
          <p:cNvPr id="7170" name="Picture 2" descr="C:\Users\Matt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6462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tt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38600"/>
            <a:ext cx="36258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Roadway and environment-contributed factors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Bright sun</a:t>
            </a:r>
          </a:p>
          <a:p>
            <a:pPr eaLnBrk="1" hangingPunct="1"/>
            <a:r>
              <a:rPr lang="en-US" smtClean="0"/>
              <a:t>Construction</a:t>
            </a:r>
          </a:p>
          <a:p>
            <a:pPr eaLnBrk="1" hangingPunct="1"/>
            <a:r>
              <a:rPr lang="en-US" smtClean="0"/>
              <a:t>Dark shadows</a:t>
            </a:r>
          </a:p>
          <a:p>
            <a:pPr eaLnBrk="1" hangingPunct="1"/>
            <a:r>
              <a:rPr lang="en-US" smtClean="0"/>
              <a:t>Snow and ice</a:t>
            </a:r>
          </a:p>
          <a:p>
            <a:pPr eaLnBrk="1" hangingPunct="1"/>
            <a:r>
              <a:rPr lang="en-US" smtClean="0"/>
              <a:t>Sharp curve</a:t>
            </a:r>
          </a:p>
        </p:txBody>
      </p:sp>
      <p:pic>
        <p:nvPicPr>
          <p:cNvPr id="8194" name="Picture 2" descr="C:\Users\Matt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2035175"/>
            <a:ext cx="4514061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j02277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/>
              <a:t>Make sure nothing about your own condition or the condition of the vehicle raise your level of risk</a:t>
            </a:r>
            <a:r>
              <a:rPr lang="en-US" sz="4000" dirty="0" smtClean="0"/>
              <a:t>.</a:t>
            </a:r>
          </a:p>
          <a:p>
            <a:pPr algn="ctr" eaLnBrk="1" hangingPunct="1">
              <a:buFontTx/>
              <a:buNone/>
            </a:pPr>
            <a:endParaRPr lang="en-US" sz="4000" dirty="0" smtClean="0"/>
          </a:p>
          <a:p>
            <a:pPr algn="ctr" eaLnBrk="1" hangingPunct="1">
              <a:buFontTx/>
              <a:buNone/>
            </a:pPr>
            <a:r>
              <a:rPr lang="en-US" sz="4000" dirty="0"/>
              <a:t>Good drivers make every effort to manage risk in order to lower probability of conflict.</a:t>
            </a:r>
          </a:p>
          <a:p>
            <a:pPr algn="ctr" eaLnBrk="1" hangingPunct="1">
              <a:buFontTx/>
              <a:buNone/>
            </a:pPr>
            <a:endParaRPr lang="en-US" sz="4400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Risk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1673</Words>
  <Application>Microsoft Office PowerPoint</Application>
  <PresentationFormat>On-screen Show (4:3)</PresentationFormat>
  <Paragraphs>362</Paragraphs>
  <Slides>52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Video Clip</vt:lpstr>
      <vt:lpstr>IPDE Process    Chapter 5</vt:lpstr>
      <vt:lpstr>IPDE Process</vt:lpstr>
      <vt:lpstr>Risk</vt:lpstr>
      <vt:lpstr>Teen risk Statistics</vt:lpstr>
      <vt:lpstr>Who is most at risk</vt:lpstr>
      <vt:lpstr>Driver-contributed factors</vt:lpstr>
      <vt:lpstr>Vehicle-contributed factors</vt:lpstr>
      <vt:lpstr>Roadway and environment-contributed factors</vt:lpstr>
      <vt:lpstr>Managing Risk</vt:lpstr>
      <vt:lpstr>Managing Risk</vt:lpstr>
      <vt:lpstr>The IPDE Process</vt:lpstr>
      <vt:lpstr>IPDE Process</vt:lpstr>
      <vt:lpstr>Identify</vt:lpstr>
      <vt:lpstr>Predict</vt:lpstr>
      <vt:lpstr>Decide</vt:lpstr>
      <vt:lpstr>Execute</vt:lpstr>
      <vt:lpstr>Zone Control System</vt:lpstr>
      <vt:lpstr>PowerPoint Presentation</vt:lpstr>
      <vt:lpstr>Zones and Searching Ranges</vt:lpstr>
      <vt:lpstr>Zones and Searching Ranges</vt:lpstr>
      <vt:lpstr>Zones and Searching Ranges</vt:lpstr>
      <vt:lpstr>Zones and Searching Ranges</vt:lpstr>
      <vt:lpstr>Zones and Searching Ranges</vt:lpstr>
      <vt:lpstr>Zones and Searching Ranges</vt:lpstr>
      <vt:lpstr>Where and How to Look</vt:lpstr>
      <vt:lpstr>Smith System</vt:lpstr>
      <vt:lpstr>Aim High in Steering</vt:lpstr>
      <vt:lpstr>Keep Your Eyes Moving</vt:lpstr>
      <vt:lpstr>Get the Big Picture</vt:lpstr>
      <vt:lpstr>Selective Seeing</vt:lpstr>
      <vt:lpstr>What to Look For</vt:lpstr>
      <vt:lpstr>What to Look For</vt:lpstr>
      <vt:lpstr>What to do with info</vt:lpstr>
      <vt:lpstr>What to do with info</vt:lpstr>
      <vt:lpstr>What to predict</vt:lpstr>
      <vt:lpstr>What to predict</vt:lpstr>
      <vt:lpstr>Decide</vt:lpstr>
      <vt:lpstr>Decide</vt:lpstr>
      <vt:lpstr>Lane Positions</vt:lpstr>
      <vt:lpstr>Decide</vt:lpstr>
      <vt:lpstr>Traffic flow</vt:lpstr>
      <vt:lpstr>Safe path of travel</vt:lpstr>
      <vt:lpstr>Execute</vt:lpstr>
      <vt:lpstr>Control speed</vt:lpstr>
      <vt:lpstr>Steer</vt:lpstr>
      <vt:lpstr>Communicate</vt:lpstr>
      <vt:lpstr>PowerPoint Presentation</vt:lpstr>
      <vt:lpstr>Commentary Driving</vt:lpstr>
      <vt:lpstr>PowerPoint Presentation</vt:lpstr>
      <vt:lpstr>Selective use of the IPDE Process</vt:lpstr>
      <vt:lpstr>Factors that can cause the IPDE process to take more time</vt:lpstr>
      <vt:lpstr>Review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IPDE Process</dc:title>
  <dc:creator>Susan O'Sullivan</dc:creator>
  <cp:lastModifiedBy>Matt</cp:lastModifiedBy>
  <cp:revision>23</cp:revision>
  <dcterms:created xsi:type="dcterms:W3CDTF">2005-01-21T00:36:31Z</dcterms:created>
  <dcterms:modified xsi:type="dcterms:W3CDTF">2015-10-28T14:54:32Z</dcterms:modified>
</cp:coreProperties>
</file>