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5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7065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7066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7066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7066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7066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7066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7066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7066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7066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7066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7066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7067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7067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7067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7067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/>
              <a:endParaRPr lang="en-US"/>
            </a:p>
          </p:txBody>
        </p:sp>
        <p:sp>
          <p:nvSpPr>
            <p:cNvPr id="7067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/>
              <a:endParaRPr lang="en-US"/>
            </a:p>
          </p:txBody>
        </p:sp>
        <p:sp>
          <p:nvSpPr>
            <p:cNvPr id="7067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7067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7067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7067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7067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7068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7068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7068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7068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7068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7068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7068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7068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7068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7068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7069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7069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9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9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9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9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9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9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9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69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0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0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0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0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0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0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0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0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0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0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1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1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1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1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1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1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1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1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1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1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2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2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2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2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2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2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2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2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2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2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3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3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3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3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3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3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3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3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3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3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4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4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4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4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4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4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4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4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4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4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5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5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5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5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5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5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5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5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5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5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6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6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6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6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6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6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6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6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6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6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7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7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7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7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7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7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7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7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7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7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8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8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8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8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8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8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8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8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8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8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9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9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9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9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9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9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9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9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9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79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0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0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0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0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0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0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0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0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0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0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1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1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1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1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1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1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1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1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1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1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2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2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2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2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2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2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2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2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2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2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3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3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3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3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3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3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3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3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3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3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4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4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4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4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4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4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4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4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4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4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5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5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5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5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5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5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5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5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5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5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6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6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6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6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6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6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6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6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6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6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7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7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7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87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874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0875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0876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0877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0878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0DD4CF5-C4F8-452F-86B8-4BFBF5337F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10BC86-6456-44A0-88FA-7165B70884A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DE679A-1F97-47EE-BF7E-6938DAE27B9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5B3F08F-CC1C-4B84-9173-7FBEDDEECB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7858A6F-909F-41F7-9462-FE0F2CC8AB1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279173C-0F49-4243-B384-3CA9284A96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34031AF-BE76-47A3-BE31-F7C22BE298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47FE30A-2433-4FDF-835E-96AE9617F5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9BB1AC-A564-4C7C-905C-CCFF54C957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9DCC74-6005-48BF-A63F-1D59E106F6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797EE4-852C-417C-96E2-DEFE7F0609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8020EF-1122-4264-BB3A-A32B6F6F4B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6C7B60-E97C-42BC-8949-79DF00E590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FA0E63-5222-4499-966B-C00254216E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320AB6-DE69-4346-AF85-A67C0D1C66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F03BC7-2D49-433E-87AE-BA908FFB2DD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6963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3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4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4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4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4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4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4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4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4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4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4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5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5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5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5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5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5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5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5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5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5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6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6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6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6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6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6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6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66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6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6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7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7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7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7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7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7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7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7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7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7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8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8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8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8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8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8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8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8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8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8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9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9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9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9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9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9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9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9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9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9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0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0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0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0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0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0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0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0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0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0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1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1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1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1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1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1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1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1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1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1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2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2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2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2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2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2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2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2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2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2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3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3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3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3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3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3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3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3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3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3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4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4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4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4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4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4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4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4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4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4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5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5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5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5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5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5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5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5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5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5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6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6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6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6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6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6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6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6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6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6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7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7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7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7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7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7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7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7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7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7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8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8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8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8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8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8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8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8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8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8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9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9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9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9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9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9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9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9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9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79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0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0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0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0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0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0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0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0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0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0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1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1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1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1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1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1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1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1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1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1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2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2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2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2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2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2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2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2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2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2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3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3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3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3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3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3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3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3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3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3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4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4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4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4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4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4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4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4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4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84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850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00D9E9F-46EB-4CCC-9522-FA28941CDE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9851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9852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9853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854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navidazimi.com/gallery/ferrari430/f430_steering_wheel?full=1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>
                <a:solidFill>
                  <a:schemeClr val="tx1"/>
                </a:solidFill>
              </a:rPr>
              <a:t>BASIC VEHICLE CONTROL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CHAPTER 3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Instrument Panel</a:t>
            </a:r>
          </a:p>
        </p:txBody>
      </p:sp>
      <p:pic>
        <p:nvPicPr>
          <p:cNvPr id="98311" name="Picture 7" descr="dscn058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676400"/>
            <a:ext cx="4191000" cy="3144838"/>
          </a:xfrm>
          <a:noFill/>
          <a:ln/>
        </p:spPr>
      </p:pic>
      <p:sp>
        <p:nvSpPr>
          <p:cNvPr id="98309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800"/>
              <a:t>High Beam Indicator</a:t>
            </a:r>
          </a:p>
          <a:p>
            <a:pPr lvl="1"/>
            <a:r>
              <a:rPr lang="en-US" sz="2400"/>
              <a:t>Tells you if your high beams are on.</a:t>
            </a:r>
          </a:p>
        </p:txBody>
      </p:sp>
      <p:pic>
        <p:nvPicPr>
          <p:cNvPr id="98314" name="Picture 10" descr="OBI_0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3657600"/>
            <a:ext cx="4419600" cy="2578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Vehicle Controls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Vehicle controls characteristics and locations vary from one vehicle to another.  However, each control does the same thing in each vehicle.</a:t>
            </a:r>
          </a:p>
        </p:txBody>
      </p:sp>
      <p:pic>
        <p:nvPicPr>
          <p:cNvPr id="102424" name="Picture 24" descr="Dodge-Ram-Driver's-Sid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1600200"/>
            <a:ext cx="3443288" cy="2282825"/>
          </a:xfrm>
          <a:noFill/>
          <a:ln/>
        </p:spPr>
      </p:pic>
      <p:pic>
        <p:nvPicPr>
          <p:cNvPr id="102427" name="Picture 27" descr="merc_a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3995738"/>
            <a:ext cx="3429000" cy="19954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Vehicle Controls</a:t>
            </a:r>
          </a:p>
        </p:txBody>
      </p:sp>
      <p:sp>
        <p:nvSpPr>
          <p:cNvPr id="104459" name="Rectangle 1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/>
              <a:t>1. STEERING WHEEL</a:t>
            </a:r>
            <a:r>
              <a:rPr lang="en-US" sz="1800"/>
              <a:t/>
            </a:r>
            <a:br>
              <a:rPr lang="en-US" sz="1800"/>
            </a:br>
            <a:endParaRPr lang="en-US" sz="1800"/>
          </a:p>
          <a:p>
            <a:pPr>
              <a:lnSpc>
                <a:spcPct val="80000"/>
              </a:lnSpc>
            </a:pPr>
            <a:r>
              <a:rPr lang="en-US" sz="1800" b="1"/>
              <a:t>2. ACCELERATOR PEDAL</a:t>
            </a:r>
            <a:r>
              <a:rPr lang="en-US" sz="1800"/>
              <a:t/>
            </a:r>
            <a:br>
              <a:rPr lang="en-US" sz="1800"/>
            </a:br>
            <a:endParaRPr lang="en-US" sz="1800"/>
          </a:p>
          <a:p>
            <a:pPr>
              <a:lnSpc>
                <a:spcPct val="80000"/>
              </a:lnSpc>
            </a:pPr>
            <a:r>
              <a:rPr lang="en-US" sz="1800" b="1"/>
              <a:t>3. HAND BRAKE LEVER</a:t>
            </a:r>
            <a:r>
              <a:rPr lang="en-US" sz="1800"/>
              <a:t/>
            </a:r>
            <a:br>
              <a:rPr lang="en-US" sz="1800"/>
            </a:br>
            <a:endParaRPr lang="en-US" sz="1800" b="1"/>
          </a:p>
          <a:p>
            <a:pPr>
              <a:lnSpc>
                <a:spcPct val="80000"/>
              </a:lnSpc>
            </a:pPr>
            <a:r>
              <a:rPr lang="en-US" sz="1800" b="1"/>
              <a:t>4. FOOT BRAKE PEDAL</a:t>
            </a:r>
            <a:r>
              <a:rPr lang="en-US" sz="1800"/>
              <a:t/>
            </a:r>
            <a:br>
              <a:rPr lang="en-US" sz="1800"/>
            </a:br>
            <a:endParaRPr lang="en-US" sz="1800" b="1"/>
          </a:p>
          <a:p>
            <a:pPr>
              <a:lnSpc>
                <a:spcPct val="80000"/>
              </a:lnSpc>
            </a:pPr>
            <a:r>
              <a:rPr lang="en-US" sz="1800" b="1"/>
              <a:t>5. CLUTCH PEDAL</a:t>
            </a:r>
            <a:r>
              <a:rPr lang="en-US" sz="1800"/>
              <a:t/>
            </a:r>
            <a:br>
              <a:rPr lang="en-US" sz="1800"/>
            </a:br>
            <a:endParaRPr lang="en-US" sz="1800" b="1"/>
          </a:p>
          <a:p>
            <a:pPr>
              <a:lnSpc>
                <a:spcPct val="80000"/>
              </a:lnSpc>
            </a:pPr>
            <a:r>
              <a:rPr lang="en-US" sz="1800" b="1"/>
              <a:t>6. GEAR LEVER</a:t>
            </a:r>
            <a:r>
              <a:rPr lang="en-US" sz="1800"/>
              <a:t/>
            </a:r>
            <a:br>
              <a:rPr lang="en-US" sz="1800"/>
            </a:br>
            <a:endParaRPr lang="en-US" sz="1800" b="1"/>
          </a:p>
          <a:p>
            <a:pPr>
              <a:lnSpc>
                <a:spcPct val="80000"/>
              </a:lnSpc>
            </a:pPr>
            <a:r>
              <a:rPr lang="en-US" sz="1800" b="1"/>
              <a:t>7. INDICATOR LEVER</a:t>
            </a:r>
            <a:r>
              <a:rPr lang="en-US" sz="1800"/>
              <a:t/>
            </a:r>
            <a:br>
              <a:rPr lang="en-US" sz="1800"/>
            </a:br>
            <a:endParaRPr lang="en-US" sz="1800" b="1"/>
          </a:p>
          <a:p>
            <a:pPr>
              <a:lnSpc>
                <a:spcPct val="80000"/>
              </a:lnSpc>
            </a:pPr>
            <a:r>
              <a:rPr lang="en-US" sz="1800" b="1"/>
              <a:t>8. REAR VIEW MIRROR</a:t>
            </a:r>
            <a:r>
              <a:rPr lang="en-US" sz="1800"/>
              <a:t/>
            </a:r>
            <a:br>
              <a:rPr lang="en-US" sz="1800"/>
            </a:br>
            <a:endParaRPr lang="en-US" sz="1800" b="1"/>
          </a:p>
          <a:p>
            <a:pPr>
              <a:lnSpc>
                <a:spcPct val="80000"/>
              </a:lnSpc>
            </a:pPr>
            <a:r>
              <a:rPr lang="en-US" sz="1800" b="1"/>
              <a:t>9. SPEEDOMETER</a:t>
            </a:r>
            <a:r>
              <a:rPr lang="en-US" sz="1800"/>
              <a:t/>
            </a:r>
            <a:br>
              <a:rPr lang="en-US" sz="1800"/>
            </a:br>
            <a:endParaRPr lang="en-US" sz="1800"/>
          </a:p>
        </p:txBody>
      </p:sp>
      <p:pic>
        <p:nvPicPr>
          <p:cNvPr id="104455" name="Picture 7" descr="vehicle control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447800"/>
            <a:ext cx="3275013" cy="5181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Vehicle Controls</a:t>
            </a: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Steering Wheel Adjustment</a:t>
            </a:r>
          </a:p>
          <a:p>
            <a:pPr lvl="1"/>
            <a:r>
              <a:rPr lang="en-US" sz="2400"/>
              <a:t>Tilts the steering wheel up or down.</a:t>
            </a:r>
          </a:p>
          <a:p>
            <a:r>
              <a:rPr lang="en-US" sz="2800"/>
              <a:t>Selector Lever</a:t>
            </a:r>
          </a:p>
          <a:p>
            <a:pPr lvl="1"/>
            <a:r>
              <a:rPr lang="en-US" sz="2400"/>
              <a:t>On the steering column or console. </a:t>
            </a:r>
          </a:p>
          <a:p>
            <a:pPr lvl="1"/>
            <a:r>
              <a:rPr lang="en-US" sz="2400"/>
              <a:t>*Gear Selector</a:t>
            </a:r>
          </a:p>
          <a:p>
            <a:pPr lvl="1"/>
            <a:r>
              <a:rPr lang="en-US" sz="2400"/>
              <a:t>Automatic or Stickshift</a:t>
            </a:r>
          </a:p>
        </p:txBody>
      </p:sp>
      <p:pic>
        <p:nvPicPr>
          <p:cNvPr id="109575" name="Picture 7" descr="console_225x3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657600"/>
            <a:ext cx="2219325" cy="3048000"/>
          </a:xfrm>
          <a:prstGeom prst="rect">
            <a:avLst/>
          </a:prstGeom>
          <a:noFill/>
        </p:spPr>
      </p:pic>
      <p:pic>
        <p:nvPicPr>
          <p:cNvPr id="109577" name="Picture 9" descr="SWAL%20loc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2209800" cy="2170113"/>
          </a:xfrm>
          <a:prstGeom prst="rect">
            <a:avLst/>
          </a:prstGeom>
          <a:noFill/>
        </p:spPr>
      </p:pic>
      <p:pic>
        <p:nvPicPr>
          <p:cNvPr id="109579" name="Picture 11" descr=" steering wheel adjustme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14600" y="1447800"/>
            <a:ext cx="2133600" cy="2133600"/>
          </a:xfrm>
          <a:noFill/>
          <a:ln/>
        </p:spPr>
      </p:pic>
      <p:pic>
        <p:nvPicPr>
          <p:cNvPr id="109582" name="Picture 14" descr="stick%20shift%2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657600"/>
            <a:ext cx="22098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Vehicle Controls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Ignition and Starter Switch</a:t>
            </a:r>
          </a:p>
          <a:p>
            <a:pPr lvl="1"/>
            <a:r>
              <a:rPr lang="en-US" sz="2400"/>
              <a:t>Used to start vehicle</a:t>
            </a:r>
          </a:p>
          <a:p>
            <a:r>
              <a:rPr lang="en-US" sz="2800"/>
              <a:t>Cruise Control</a:t>
            </a:r>
          </a:p>
          <a:p>
            <a:pPr lvl="1"/>
            <a:r>
              <a:rPr lang="en-US" sz="2400"/>
              <a:t>Allows you to maintain your desired speed without keeping your foot on the accelerator.  How do you cancel?</a:t>
            </a:r>
          </a:p>
          <a:p>
            <a:pPr lvl="1">
              <a:buFont typeface="Wingdings" pitchFamily="2" charset="2"/>
              <a:buNone/>
            </a:pPr>
            <a:endParaRPr lang="en-US" sz="2400"/>
          </a:p>
          <a:p>
            <a:pPr lvl="1">
              <a:buFont typeface="Wingdings" pitchFamily="2" charset="2"/>
              <a:buNone/>
            </a:pPr>
            <a:endParaRPr lang="en-US" sz="2400"/>
          </a:p>
        </p:txBody>
      </p:sp>
      <p:pic>
        <p:nvPicPr>
          <p:cNvPr id="112647" name="Picture 7" descr="b&amp;w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600200"/>
            <a:ext cx="1714500" cy="2286000"/>
          </a:xfrm>
          <a:noFill/>
          <a:ln/>
        </p:spPr>
      </p:pic>
      <p:pic>
        <p:nvPicPr>
          <p:cNvPr id="112650" name="Picture 10" descr="cruise-control-control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3943350"/>
            <a:ext cx="3149600" cy="2190750"/>
          </a:xfrm>
          <a:noFill/>
          <a:ln/>
        </p:spPr>
      </p:pic>
      <p:pic>
        <p:nvPicPr>
          <p:cNvPr id="112653" name="Picture 13" descr="trans_provid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600200"/>
            <a:ext cx="1400175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Vehicle Controls</a:t>
            </a:r>
          </a:p>
        </p:txBody>
      </p:sp>
      <p:pic>
        <p:nvPicPr>
          <p:cNvPr id="117767" name="Picture 7" descr="brakeoff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3810000"/>
            <a:ext cx="2362200" cy="2895600"/>
          </a:xfrm>
          <a:noFill/>
          <a:ln/>
        </p:spPr>
      </p:pic>
      <p:sp>
        <p:nvSpPr>
          <p:cNvPr id="117765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800"/>
              <a:t>Parking Brake</a:t>
            </a:r>
          </a:p>
          <a:p>
            <a:pPr lvl="1"/>
            <a:r>
              <a:rPr lang="en-US" sz="2400"/>
              <a:t>Helps to keep the vehicle in place when parked.</a:t>
            </a:r>
          </a:p>
          <a:p>
            <a:pPr lvl="1"/>
            <a:r>
              <a:rPr lang="en-US" sz="2400"/>
              <a:t>It could be a pedal or a brake-release lever.</a:t>
            </a:r>
          </a:p>
          <a:p>
            <a:pPr lvl="1">
              <a:buFont typeface="Wingdings" pitchFamily="2" charset="2"/>
              <a:buNone/>
            </a:pPr>
            <a:endParaRPr lang="en-US" sz="2400"/>
          </a:p>
        </p:txBody>
      </p:sp>
      <p:pic>
        <p:nvPicPr>
          <p:cNvPr id="117770" name="Picture 10" descr="2005-HARTGE-E63-645-Ci-Parking-Brake-1280x96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524000"/>
            <a:ext cx="3810000" cy="2209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Vehicle Controls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Foot Brake</a:t>
            </a:r>
          </a:p>
          <a:p>
            <a:pPr lvl="1"/>
            <a:r>
              <a:rPr lang="en-US" sz="2400"/>
              <a:t>Slows or stops the vehicle.</a:t>
            </a:r>
          </a:p>
          <a:p>
            <a:pPr lvl="1"/>
            <a:r>
              <a:rPr lang="en-US" sz="2400"/>
              <a:t>Turns on brake lights in the back of the car.</a:t>
            </a:r>
          </a:p>
          <a:p>
            <a:r>
              <a:rPr lang="en-US" sz="2800"/>
              <a:t>Accelerator</a:t>
            </a:r>
          </a:p>
          <a:p>
            <a:pPr lvl="1"/>
            <a:r>
              <a:rPr lang="en-US" sz="2400"/>
              <a:t>Located to the right of the foot-brake, it increases and slows a vehicles speed.</a:t>
            </a:r>
          </a:p>
        </p:txBody>
      </p:sp>
      <p:pic>
        <p:nvPicPr>
          <p:cNvPr id="121863" name="Picture 7" descr="Co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038600"/>
            <a:ext cx="3657600" cy="2662238"/>
          </a:xfrm>
          <a:prstGeom prst="rect">
            <a:avLst/>
          </a:prstGeom>
          <a:noFill/>
        </p:spPr>
      </p:pic>
      <p:pic>
        <p:nvPicPr>
          <p:cNvPr id="121865" name="Picture 9" descr="brakeligh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371600"/>
            <a:ext cx="3657600" cy="25717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Devices</a:t>
            </a:r>
          </a:p>
        </p:txBody>
      </p:sp>
      <p:pic>
        <p:nvPicPr>
          <p:cNvPr id="123914" name="Picture 10" descr="Head Restraint corrcet positi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4038600"/>
            <a:ext cx="2895600" cy="2114550"/>
          </a:xfrm>
          <a:noFill/>
          <a:ln/>
        </p:spPr>
      </p:pic>
      <p:sp>
        <p:nvSpPr>
          <p:cNvPr id="123909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800"/>
              <a:t>Head Restraints</a:t>
            </a:r>
          </a:p>
          <a:p>
            <a:pPr lvl="1"/>
            <a:r>
              <a:rPr lang="en-US" sz="2400"/>
              <a:t>Are padded devices on the backs of front seats.  </a:t>
            </a:r>
          </a:p>
          <a:p>
            <a:pPr lvl="1"/>
            <a:r>
              <a:rPr lang="en-US" sz="2400"/>
              <a:t>They help reduce whiplash injuries.</a:t>
            </a:r>
          </a:p>
          <a:p>
            <a:pPr lvl="1">
              <a:buFont typeface="Wingdings" pitchFamily="2" charset="2"/>
              <a:buNone/>
            </a:pPr>
            <a:endParaRPr lang="en-US" sz="2400"/>
          </a:p>
        </p:txBody>
      </p:sp>
      <p:pic>
        <p:nvPicPr>
          <p:cNvPr id="123918" name="Picture 14" descr="head_restraints_ba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676400"/>
            <a:ext cx="2895600" cy="21717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Devices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Inside and Outside Rearview Mirrors</a:t>
            </a:r>
          </a:p>
          <a:p>
            <a:pPr lvl="1"/>
            <a:r>
              <a:rPr lang="en-US" sz="2000"/>
              <a:t>The inside mirror should be adjusted so you can see completely out the rear window.</a:t>
            </a:r>
          </a:p>
          <a:p>
            <a:pPr lvl="1"/>
            <a:r>
              <a:rPr lang="en-US" sz="2000"/>
              <a:t>The left outside mirror shows a view to the left and rear .</a:t>
            </a:r>
          </a:p>
          <a:p>
            <a:pPr lvl="1"/>
            <a:r>
              <a:rPr lang="en-US" sz="2000"/>
              <a:t>The right outside mirror does the opposite.</a:t>
            </a:r>
          </a:p>
        </p:txBody>
      </p:sp>
      <p:pic>
        <p:nvPicPr>
          <p:cNvPr id="129034" name="Picture 10" descr="mirolft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752600"/>
            <a:ext cx="2921000" cy="2190750"/>
          </a:xfrm>
          <a:noFill/>
          <a:ln/>
        </p:spPr>
      </p:pic>
      <p:pic>
        <p:nvPicPr>
          <p:cNvPr id="129038" name="Picture 14" descr="objects_in_mirror_closer_than_appea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4114800"/>
            <a:ext cx="2928938" cy="21907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Devices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Horn</a:t>
            </a:r>
          </a:p>
          <a:p>
            <a:pPr lvl="1"/>
            <a:r>
              <a:rPr lang="en-US" sz="2000"/>
              <a:t>Usually on the steering wheel and is used to communicate with other drivers and pedestrians.</a:t>
            </a:r>
          </a:p>
          <a:p>
            <a:r>
              <a:rPr lang="en-US" sz="2400"/>
              <a:t>Hazard Flashers</a:t>
            </a:r>
          </a:p>
          <a:p>
            <a:pPr lvl="1"/>
            <a:r>
              <a:rPr lang="en-US" sz="2000"/>
              <a:t>Usually located on the steering column or instrument panel.</a:t>
            </a:r>
          </a:p>
          <a:p>
            <a:pPr lvl="1"/>
            <a:r>
              <a:rPr lang="en-US" sz="2000"/>
              <a:t>These lights warn others that your vehicle is a hazard by flashing both front and back turn signals.</a:t>
            </a:r>
          </a:p>
          <a:p>
            <a:pPr lvl="1">
              <a:buFont typeface="Wingdings" pitchFamily="2" charset="2"/>
              <a:buNone/>
            </a:pPr>
            <a:endParaRPr lang="en-US" sz="2000"/>
          </a:p>
        </p:txBody>
      </p:sp>
      <p:pic>
        <p:nvPicPr>
          <p:cNvPr id="133145" name="Picture 25" descr="f430_steering_whee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95400"/>
            <a:ext cx="2743200" cy="2559050"/>
          </a:xfrm>
          <a:prstGeom prst="rect">
            <a:avLst/>
          </a:prstGeom>
          <a:noFill/>
        </p:spPr>
      </p:pic>
      <p:pic>
        <p:nvPicPr>
          <p:cNvPr id="133147" name="Picture 27" descr="12700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038600"/>
            <a:ext cx="3276600" cy="2176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Vehicle Control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When you begin driving, you will need to know the instruments, controls, and devices that you will use when driving.</a:t>
            </a:r>
          </a:p>
          <a:p>
            <a:r>
              <a:rPr lang="en-US" sz="2800"/>
              <a:t>The instrument panel is the panel directly in front of you as you sit in the driver’s seat.</a:t>
            </a:r>
          </a:p>
        </p:txBody>
      </p:sp>
      <p:pic>
        <p:nvPicPr>
          <p:cNvPr id="72711" name="Picture 7" descr="instrument panel of the pacifi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2133600"/>
            <a:ext cx="4495800" cy="3225800"/>
          </a:xfrm>
          <a:noFill/>
          <a:ln/>
        </p:spPr>
      </p:pic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4495800" y="5562600"/>
            <a:ext cx="449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Location of the gauges and warning  lights varies from one vehicle to another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Devices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Turn-Signal Lever</a:t>
            </a:r>
          </a:p>
          <a:p>
            <a:pPr lvl="1"/>
            <a:r>
              <a:rPr lang="en-US"/>
              <a:t>Located on the left side of the steering column.</a:t>
            </a:r>
          </a:p>
          <a:p>
            <a:pPr lvl="1"/>
            <a:r>
              <a:rPr lang="en-US"/>
              <a:t>Move it up to signal a right turn, down to signal a left turn.</a:t>
            </a:r>
          </a:p>
          <a:p>
            <a:pPr lvl="1"/>
            <a:r>
              <a:rPr lang="en-US"/>
              <a:t>Use it when turning, pulling out or changing lanes.</a:t>
            </a:r>
          </a:p>
          <a:p>
            <a:pPr lvl="1"/>
            <a:r>
              <a:rPr lang="en-US"/>
              <a:t>It’s The Law!</a:t>
            </a:r>
          </a:p>
        </p:txBody>
      </p:sp>
      <p:pic>
        <p:nvPicPr>
          <p:cNvPr id="138248" name="Picture 8" descr="03_turn-sig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Devices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Windshield Wipers and Washer</a:t>
            </a:r>
          </a:p>
          <a:p>
            <a:pPr lvl="1"/>
            <a:r>
              <a:rPr lang="en-US" sz="2000"/>
              <a:t>Used to clean the outside windshield it can often be found on the turn signal lever.</a:t>
            </a:r>
          </a:p>
          <a:p>
            <a:r>
              <a:rPr lang="en-US" sz="2400"/>
              <a:t>Light Switch</a:t>
            </a:r>
          </a:p>
          <a:p>
            <a:pPr lvl="1"/>
            <a:r>
              <a:rPr lang="en-US" sz="2000"/>
              <a:t>Controls headlights, taillights, parking lights, instrument panel, license plate, dome light and high beams.</a:t>
            </a:r>
          </a:p>
        </p:txBody>
      </p:sp>
      <p:pic>
        <p:nvPicPr>
          <p:cNvPr id="140295" name="Picture 7" descr="03_rai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00200"/>
            <a:ext cx="2857500" cy="2143125"/>
          </a:xfrm>
          <a:prstGeom prst="rect">
            <a:avLst/>
          </a:prstGeom>
          <a:noFill/>
        </p:spPr>
      </p:pic>
      <p:pic>
        <p:nvPicPr>
          <p:cNvPr id="140297" name="Picture 9" descr="LaCrosse_light_contro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038600"/>
            <a:ext cx="3429000" cy="2211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Devices</a:t>
            </a:r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/>
              <a:t>Hood Release</a:t>
            </a:r>
          </a:p>
          <a:p>
            <a:pPr lvl="1"/>
            <a:r>
              <a:rPr lang="en-US" sz="2000"/>
              <a:t>Usually located on the left of the instrument panel or to the left of the driver’s seat.</a:t>
            </a:r>
          </a:p>
          <a:p>
            <a:r>
              <a:rPr lang="en-US" sz="2400"/>
              <a:t>Heater, Air Conditioner and Defroster</a:t>
            </a:r>
          </a:p>
          <a:p>
            <a:pPr lvl="1"/>
            <a:r>
              <a:rPr lang="en-US" sz="2000"/>
              <a:t> Control the temperature inside your vehicle and are usually located on the right side of the instrument panel.</a:t>
            </a:r>
          </a:p>
          <a:p>
            <a:pPr lvl="1">
              <a:buFont typeface="Wingdings" pitchFamily="2" charset="2"/>
              <a:buNone/>
            </a:pPr>
            <a:endParaRPr lang="en-US" sz="2000"/>
          </a:p>
          <a:p>
            <a:pPr lvl="1">
              <a:buFont typeface="Wingdings" pitchFamily="2" charset="2"/>
              <a:buNone/>
            </a:pPr>
            <a:endParaRPr lang="en-US" sz="2000"/>
          </a:p>
          <a:p>
            <a:pPr lvl="1">
              <a:buFont typeface="Wingdings" pitchFamily="2" charset="2"/>
              <a:buNone/>
            </a:pPr>
            <a:endParaRPr lang="en-US" sz="2000"/>
          </a:p>
          <a:p>
            <a:pPr lvl="1">
              <a:buFont typeface="Wingdings" pitchFamily="2" charset="2"/>
              <a:buNone/>
            </a:pPr>
            <a:endParaRPr lang="en-US" sz="2000"/>
          </a:p>
        </p:txBody>
      </p:sp>
      <p:pic>
        <p:nvPicPr>
          <p:cNvPr id="142343" name="Picture 7" descr="DSC000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3048000" cy="2286000"/>
          </a:xfrm>
          <a:prstGeom prst="rect">
            <a:avLst/>
          </a:prstGeom>
          <a:noFill/>
        </p:spPr>
      </p:pic>
      <p:pic>
        <p:nvPicPr>
          <p:cNvPr id="142345" name="Picture 9" descr="336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886200"/>
            <a:ext cx="2381250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Devices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Sun Visor</a:t>
            </a:r>
          </a:p>
          <a:p>
            <a:pPr lvl="1"/>
            <a:r>
              <a:rPr lang="en-US"/>
              <a:t>Are located above the windshield and help control sun glare.</a:t>
            </a:r>
          </a:p>
          <a:p>
            <a:r>
              <a:rPr lang="en-US"/>
              <a:t>Seat Adjustment Lever</a:t>
            </a:r>
          </a:p>
          <a:p>
            <a:pPr lvl="1"/>
            <a:r>
              <a:rPr lang="en-US"/>
              <a:t>Usually located at the lower front or left side of driver’s seat.  *Could be lever in front.</a:t>
            </a:r>
          </a:p>
          <a:p>
            <a:pPr lvl="1">
              <a:buFont typeface="Wingdings" pitchFamily="2" charset="2"/>
              <a:buNone/>
            </a:pPr>
            <a:endParaRPr lang="en-US"/>
          </a:p>
          <a:p>
            <a:pPr lvl="1">
              <a:buFont typeface="Wingdings" pitchFamily="2" charset="2"/>
              <a:buNone/>
            </a:pPr>
            <a:endParaRPr lang="en-US"/>
          </a:p>
        </p:txBody>
      </p:sp>
      <p:pic>
        <p:nvPicPr>
          <p:cNvPr id="144391" name="Picture 7" descr="vmm0014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0"/>
            <a:ext cx="2120900" cy="2438400"/>
          </a:xfrm>
          <a:prstGeom prst="rect">
            <a:avLst/>
          </a:prstGeom>
          <a:noFill/>
        </p:spPr>
      </p:pic>
      <p:pic>
        <p:nvPicPr>
          <p:cNvPr id="144393" name="Picture 9" descr="int%20(7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114800"/>
            <a:ext cx="3124200" cy="234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Ready To Drive</a:t>
            </a:r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Check outside: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Any Objects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Tires</a:t>
            </a:r>
          </a:p>
          <a:p>
            <a:pPr>
              <a:lnSpc>
                <a:spcPct val="90000"/>
              </a:lnSpc>
            </a:pPr>
            <a:r>
              <a:rPr lang="en-US" sz="2400"/>
              <a:t>When entering and exiting: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When entering on a street, walk around the front of the vehicle.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When exiting, walk to the rear.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*This makes sure that you can always see oncoming traffic.</a:t>
            </a:r>
          </a:p>
          <a:p>
            <a:pPr lvl="1">
              <a:lnSpc>
                <a:spcPct val="90000"/>
              </a:lnSpc>
            </a:pPr>
            <a:endParaRPr lang="en-US" sz="2000"/>
          </a:p>
        </p:txBody>
      </p:sp>
      <p:pic>
        <p:nvPicPr>
          <p:cNvPr id="146441" name="Picture 9" descr="insp-graph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733800"/>
            <a:ext cx="4114800" cy="2879725"/>
          </a:xfrm>
          <a:prstGeom prst="rect">
            <a:avLst/>
          </a:prstGeom>
          <a:noFill/>
        </p:spPr>
      </p:pic>
      <p:pic>
        <p:nvPicPr>
          <p:cNvPr id="146443" name="Picture 11" descr="che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4114800" cy="2200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Preventative Maintenance Checks</a:t>
            </a:r>
          </a:p>
        </p:txBody>
      </p:sp>
      <p:pic>
        <p:nvPicPr>
          <p:cNvPr id="150533" name="Picture 5" descr="car_chec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696200" cy="453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Ready To Drive</a:t>
            </a:r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Once inside, do your Pre-Drive Checks: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Lock All </a:t>
            </a:r>
            <a:r>
              <a:rPr lang="en-US" dirty="0" smtClean="0"/>
              <a:t>Doors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Place key into </a:t>
            </a:r>
            <a:r>
              <a:rPr lang="en-US" smtClean="0"/>
              <a:t>the ignition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Adjust your seat and steering wheel so you’re comfortable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Adjust your mirrors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Fasten Your Safety Belt!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148490" name="Picture 10" descr="G-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3579813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Instrument Panel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Speedometer</a:t>
            </a:r>
          </a:p>
          <a:p>
            <a:pPr lvl="1"/>
            <a:r>
              <a:rPr lang="en-US" sz="2000"/>
              <a:t>It tells you the speed you are traveling in both mph and km.</a:t>
            </a:r>
          </a:p>
          <a:p>
            <a:r>
              <a:rPr lang="en-US" sz="2400"/>
              <a:t>Tachometer</a:t>
            </a:r>
          </a:p>
          <a:p>
            <a:pPr lvl="1"/>
            <a:r>
              <a:rPr lang="en-US" sz="2000"/>
              <a:t>It indicates the engine revolutions per minute.</a:t>
            </a:r>
          </a:p>
          <a:p>
            <a:r>
              <a:rPr lang="en-US" sz="2400"/>
              <a:t>Odometer</a:t>
            </a:r>
          </a:p>
          <a:p>
            <a:pPr lvl="1"/>
            <a:r>
              <a:rPr lang="en-US" sz="2000"/>
              <a:t>Indicates the total number of miles the vehicle has been driven.  Some have trip odometers.</a:t>
            </a:r>
          </a:p>
          <a:p>
            <a:pPr lvl="1">
              <a:buFont typeface="Wingdings" pitchFamily="2" charset="2"/>
              <a:buNone/>
            </a:pPr>
            <a:endParaRPr lang="en-US" sz="2000"/>
          </a:p>
          <a:p>
            <a:pPr lvl="1">
              <a:buFont typeface="Wingdings" pitchFamily="2" charset="2"/>
              <a:buNone/>
            </a:pPr>
            <a:endParaRPr lang="en-US" sz="2000"/>
          </a:p>
          <a:p>
            <a:pPr lvl="1">
              <a:buFont typeface="Wingdings" pitchFamily="2" charset="2"/>
              <a:buNone/>
            </a:pPr>
            <a:endParaRPr lang="en-US" sz="2000"/>
          </a:p>
          <a:p>
            <a:pPr lvl="1">
              <a:buFont typeface="Wingdings" pitchFamily="2" charset="2"/>
              <a:buNone/>
            </a:pPr>
            <a:endParaRPr lang="en-US" sz="2000"/>
          </a:p>
        </p:txBody>
      </p:sp>
      <p:pic>
        <p:nvPicPr>
          <p:cNvPr id="75784" name="Picture 8" descr="da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133600"/>
            <a:ext cx="4648200" cy="3487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Instrument Panel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Fuel Gauge</a:t>
            </a:r>
          </a:p>
          <a:p>
            <a:pPr lvl="1"/>
            <a:r>
              <a:rPr lang="en-US"/>
              <a:t>Shows the amount of fuel in the tank.  *Try to keep at least half full in cold weather.*</a:t>
            </a:r>
          </a:p>
          <a:p>
            <a:r>
              <a:rPr lang="en-US"/>
              <a:t>Temperature Light</a:t>
            </a:r>
          </a:p>
          <a:p>
            <a:pPr lvl="1"/>
            <a:r>
              <a:rPr lang="en-US"/>
              <a:t>Warns you when the coolant in the engine is too hot.</a:t>
            </a:r>
          </a:p>
          <a:p>
            <a:pPr lvl="1">
              <a:buFont typeface="Wingdings" pitchFamily="2" charset="2"/>
              <a:buNone/>
            </a:pPr>
            <a:endParaRPr lang="en-US"/>
          </a:p>
          <a:p>
            <a:pPr lvl="1">
              <a:buFont typeface="Wingdings" pitchFamily="2" charset="2"/>
              <a:buNone/>
            </a:pPr>
            <a:endParaRPr lang="en-US"/>
          </a:p>
        </p:txBody>
      </p:sp>
      <p:pic>
        <p:nvPicPr>
          <p:cNvPr id="77833" name="Picture 9" descr="8791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4495800" cy="362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Instrument Panel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Oil Pressure Light</a:t>
            </a:r>
          </a:p>
          <a:p>
            <a:pPr lvl="1"/>
            <a:r>
              <a:rPr lang="en-US" sz="2000"/>
              <a:t>Warns you when the oil is not circulating at the proper pressure.  *Check oil level now and then.</a:t>
            </a:r>
          </a:p>
          <a:p>
            <a:r>
              <a:rPr lang="en-US" sz="2400"/>
              <a:t>Alternator Warning Light</a:t>
            </a:r>
          </a:p>
          <a:p>
            <a:pPr lvl="1"/>
            <a:r>
              <a:rPr lang="en-US" sz="2000"/>
              <a:t>Warns that the battery is being drained, the alternator is not generating enough electricity to run the vehicle.</a:t>
            </a:r>
          </a:p>
          <a:p>
            <a:pPr lvl="1">
              <a:buFont typeface="Wingdings" pitchFamily="2" charset="2"/>
              <a:buNone/>
            </a:pPr>
            <a:endParaRPr lang="en-US" sz="2000"/>
          </a:p>
          <a:p>
            <a:pPr lvl="1">
              <a:buFont typeface="Wingdings" pitchFamily="2" charset="2"/>
              <a:buNone/>
            </a:pPr>
            <a:endParaRPr lang="en-US" sz="2000"/>
          </a:p>
        </p:txBody>
      </p:sp>
      <p:pic>
        <p:nvPicPr>
          <p:cNvPr id="79884" name="Picture 12" descr="04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32638" y="1905000"/>
            <a:ext cx="2011362" cy="3581400"/>
          </a:xfrm>
          <a:noFill/>
          <a:ln/>
        </p:spPr>
      </p:pic>
      <p:pic>
        <p:nvPicPr>
          <p:cNvPr id="79887" name="Picture 15" descr="light_o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05000"/>
            <a:ext cx="2438400" cy="1706563"/>
          </a:xfrm>
          <a:prstGeom prst="rect">
            <a:avLst/>
          </a:prstGeom>
          <a:noFill/>
        </p:spPr>
      </p:pic>
      <p:pic>
        <p:nvPicPr>
          <p:cNvPr id="79890" name="Picture 18" descr="light_batter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3810000"/>
            <a:ext cx="2438400" cy="17065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Instrument Panel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800"/>
              <a:t>Brake System Warning Light</a:t>
            </a:r>
          </a:p>
          <a:p>
            <a:pPr lvl="1"/>
            <a:r>
              <a:rPr lang="en-US" sz="2400"/>
              <a:t>Warns you to release parking brake.</a:t>
            </a:r>
          </a:p>
          <a:p>
            <a:pPr lvl="1"/>
            <a:r>
              <a:rPr lang="en-US" sz="2400"/>
              <a:t>If your foot is on the brake and the light comes on, part or all of your braking system is not working properly.</a:t>
            </a:r>
          </a:p>
        </p:txBody>
      </p:sp>
      <p:pic>
        <p:nvPicPr>
          <p:cNvPr id="83980" name="Picture 12" descr="brake_ligh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209800"/>
            <a:ext cx="3886200" cy="21859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Instrument Panel</a:t>
            </a:r>
          </a:p>
        </p:txBody>
      </p:sp>
      <p:sp>
        <p:nvSpPr>
          <p:cNvPr id="86027" name="Rectangle 1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Anti-Lock Braking System Light</a:t>
            </a:r>
          </a:p>
          <a:p>
            <a:pPr lvl="1"/>
            <a:r>
              <a:rPr lang="en-US"/>
              <a:t>Tells you if your anti-lock braking system is working properly.</a:t>
            </a:r>
          </a:p>
          <a:p>
            <a:pPr lvl="1"/>
            <a:r>
              <a:rPr lang="en-US"/>
              <a:t>ABS keeps the wheels from locking (allowing you to steer) if you brake hard.</a:t>
            </a:r>
          </a:p>
        </p:txBody>
      </p:sp>
      <p:pic>
        <p:nvPicPr>
          <p:cNvPr id="86030" name="Picture 14" descr="abs_l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362200"/>
            <a:ext cx="4114800" cy="2316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Instrument Panel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Safety Belt Light</a:t>
            </a:r>
          </a:p>
          <a:p>
            <a:pPr lvl="1"/>
            <a:r>
              <a:rPr lang="en-US" sz="2400"/>
              <a:t>Reminds you to fasten your seat belt.</a:t>
            </a:r>
          </a:p>
          <a:p>
            <a:r>
              <a:rPr lang="en-US" sz="2800"/>
              <a:t>Air Bag Warning Light</a:t>
            </a:r>
          </a:p>
          <a:p>
            <a:pPr lvl="1"/>
            <a:r>
              <a:rPr lang="en-US" sz="2400"/>
              <a:t>Tells you if your air bags are working properly.</a:t>
            </a:r>
          </a:p>
          <a:p>
            <a:pPr lvl="1">
              <a:buFont typeface="Wingdings" pitchFamily="2" charset="2"/>
              <a:buNone/>
            </a:pPr>
            <a:endParaRPr lang="en-US" sz="2400"/>
          </a:p>
        </p:txBody>
      </p:sp>
      <p:pic>
        <p:nvPicPr>
          <p:cNvPr id="92167" name="Picture 7" descr="light_seatbe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2743200" cy="1920875"/>
          </a:xfrm>
          <a:prstGeom prst="rect">
            <a:avLst/>
          </a:prstGeom>
          <a:noFill/>
        </p:spPr>
      </p:pic>
      <p:pic>
        <p:nvPicPr>
          <p:cNvPr id="92169" name="Picture 9" descr="light_airba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4038600"/>
            <a:ext cx="2743200" cy="19208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Instrument Panel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Turn-Signal Indicator</a:t>
            </a:r>
          </a:p>
          <a:p>
            <a:pPr lvl="1"/>
            <a:r>
              <a:rPr lang="en-US" sz="2400"/>
              <a:t>Tells you the direction you have signaled to turn.  Use them when you are turning, change lanes or entering or exiting a parking space</a:t>
            </a:r>
          </a:p>
          <a:p>
            <a:pPr lvl="1"/>
            <a:r>
              <a:rPr lang="en-US" sz="2400"/>
              <a:t>It’s The Law</a:t>
            </a:r>
          </a:p>
        </p:txBody>
      </p:sp>
      <p:pic>
        <p:nvPicPr>
          <p:cNvPr id="95239" name="Picture 7" descr="030918-1117-45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828800"/>
            <a:ext cx="4191000" cy="3144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422</TotalTime>
  <Words>875</Words>
  <Application>Microsoft Office PowerPoint</Application>
  <PresentationFormat>On-screen Show (4:3)</PresentationFormat>
  <Paragraphs>133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Digital Dots</vt:lpstr>
      <vt:lpstr>BASIC VEHICLE CONTROL</vt:lpstr>
      <vt:lpstr>Basic Vehicle Control</vt:lpstr>
      <vt:lpstr>Instrument Panel</vt:lpstr>
      <vt:lpstr>Instrument Panel</vt:lpstr>
      <vt:lpstr>Instrument Panel</vt:lpstr>
      <vt:lpstr>Instrument Panel</vt:lpstr>
      <vt:lpstr>Instrument Panel</vt:lpstr>
      <vt:lpstr>Instrument Panel</vt:lpstr>
      <vt:lpstr>Instrument Panel</vt:lpstr>
      <vt:lpstr>Instrument Panel</vt:lpstr>
      <vt:lpstr>Vehicle Controls</vt:lpstr>
      <vt:lpstr>Vehicle Controls</vt:lpstr>
      <vt:lpstr>Vehicle Controls</vt:lpstr>
      <vt:lpstr>Vehicle Controls</vt:lpstr>
      <vt:lpstr>Vehicle Controls</vt:lpstr>
      <vt:lpstr>Vehicle Controls</vt:lpstr>
      <vt:lpstr>More Devices</vt:lpstr>
      <vt:lpstr>More Devices</vt:lpstr>
      <vt:lpstr>More Devices</vt:lpstr>
      <vt:lpstr>More Devices</vt:lpstr>
      <vt:lpstr>More Devices</vt:lpstr>
      <vt:lpstr>More Devices</vt:lpstr>
      <vt:lpstr>More Devices</vt:lpstr>
      <vt:lpstr>Getting Ready To Drive</vt:lpstr>
      <vt:lpstr>Preventative Maintenance Checks</vt:lpstr>
      <vt:lpstr>Getting Ready To Drive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VEHICLE CONTROL</dc:title>
  <dc:creator>Mike</dc:creator>
  <cp:lastModifiedBy>User</cp:lastModifiedBy>
  <cp:revision>36</cp:revision>
  <dcterms:created xsi:type="dcterms:W3CDTF">2006-01-29T23:50:25Z</dcterms:created>
  <dcterms:modified xsi:type="dcterms:W3CDTF">2013-11-26T01:52:58Z</dcterms:modified>
</cp:coreProperties>
</file>