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68"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4DB8FA-42E6-4493-AECA-FCDE64760861}"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388307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4DB8FA-42E6-4493-AECA-FCDE64760861}"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158156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4DB8FA-42E6-4493-AECA-FCDE64760861}"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81015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4DB8FA-42E6-4493-AECA-FCDE64760861}"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164622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4DB8FA-42E6-4493-AECA-FCDE64760861}" type="datetimeFigureOut">
              <a:rPr lang="en-US" smtClean="0"/>
              <a:t>10/19/2012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122414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4DB8FA-42E6-4493-AECA-FCDE64760861}"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418450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4DB8FA-42E6-4493-AECA-FCDE64760861}" type="datetimeFigureOut">
              <a:rPr lang="en-US" smtClean="0"/>
              <a:t>10/19/2012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361001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4DB8FA-42E6-4493-AECA-FCDE64760861}" type="datetimeFigureOut">
              <a:rPr lang="en-US" smtClean="0"/>
              <a:t>10/19/2012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109483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DB8FA-42E6-4493-AECA-FCDE64760861}" type="datetimeFigureOut">
              <a:rPr lang="en-US" smtClean="0"/>
              <a:t>10/19/2012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48978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DB8FA-42E6-4493-AECA-FCDE64760861}"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151988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DB8FA-42E6-4493-AECA-FCDE64760861}" type="datetimeFigureOut">
              <a:rPr lang="en-US" smtClean="0"/>
              <a:t>10/19/2012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B3956-5312-4BF5-BA7F-53372B6FD25F}" type="slidenum">
              <a:rPr lang="en-US" smtClean="0"/>
              <a:t>‹#›</a:t>
            </a:fld>
            <a:endParaRPr lang="en-US"/>
          </a:p>
        </p:txBody>
      </p:sp>
    </p:spTree>
    <p:extLst>
      <p:ext uri="{BB962C8B-B14F-4D97-AF65-F5344CB8AC3E}">
        <p14:creationId xmlns:p14="http://schemas.microsoft.com/office/powerpoint/2010/main" val="150827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DB8FA-42E6-4493-AECA-FCDE64760861}" type="datetimeFigureOut">
              <a:rPr lang="en-US" smtClean="0"/>
              <a:t>10/19/2012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B3956-5312-4BF5-BA7F-53372B6FD25F}" type="slidenum">
              <a:rPr lang="en-US" smtClean="0"/>
              <a:t>‹#›</a:t>
            </a:fld>
            <a:endParaRPr lang="en-US"/>
          </a:p>
        </p:txBody>
      </p:sp>
    </p:spTree>
    <p:extLst>
      <p:ext uri="{BB962C8B-B14F-4D97-AF65-F5344CB8AC3E}">
        <p14:creationId xmlns:p14="http://schemas.microsoft.com/office/powerpoint/2010/main" val="376341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ome\AppData\Local\Microsoft\Windows\Temporary Internet Files\Content.IE5\BHVPVPDQ\MP90044419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 y="1424"/>
            <a:ext cx="9220201" cy="6856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normAutofit fontScale="90000"/>
          </a:bodyPr>
          <a:lstStyle/>
          <a:p>
            <a:r>
              <a:rPr lang="en-US" sz="6600" dirty="0" smtClean="0">
                <a:solidFill>
                  <a:schemeClr val="accent6">
                    <a:lumMod val="20000"/>
                    <a:lumOff val="80000"/>
                  </a:schemeClr>
                </a:solidFill>
              </a:rPr>
              <a:t/>
            </a:r>
            <a:br>
              <a:rPr lang="en-US" sz="6600" dirty="0" smtClean="0">
                <a:solidFill>
                  <a:schemeClr val="accent6">
                    <a:lumMod val="20000"/>
                    <a:lumOff val="80000"/>
                  </a:schemeClr>
                </a:solidFill>
              </a:rPr>
            </a:br>
            <a:r>
              <a:rPr lang="en-US" sz="6600" dirty="0" smtClean="0">
                <a:solidFill>
                  <a:schemeClr val="accent6">
                    <a:lumMod val="20000"/>
                    <a:lumOff val="80000"/>
                  </a:schemeClr>
                </a:solidFill>
              </a:rPr>
              <a:t/>
            </a:r>
            <a:br>
              <a:rPr lang="en-US" sz="6600" dirty="0" smtClean="0">
                <a:solidFill>
                  <a:schemeClr val="accent6">
                    <a:lumMod val="20000"/>
                    <a:lumOff val="80000"/>
                  </a:schemeClr>
                </a:solidFill>
              </a:rPr>
            </a:br>
            <a:r>
              <a:rPr lang="en-US" sz="6600" dirty="0">
                <a:solidFill>
                  <a:schemeClr val="accent6">
                    <a:lumMod val="20000"/>
                    <a:lumOff val="80000"/>
                  </a:schemeClr>
                </a:solidFill>
              </a:rPr>
              <a:t/>
            </a:r>
            <a:br>
              <a:rPr lang="en-US" sz="6600" dirty="0">
                <a:solidFill>
                  <a:schemeClr val="accent6">
                    <a:lumMod val="20000"/>
                    <a:lumOff val="80000"/>
                  </a:schemeClr>
                </a:solidFill>
              </a:rPr>
            </a:br>
            <a:r>
              <a:rPr lang="en-US" sz="6600" dirty="0">
                <a:solidFill>
                  <a:schemeClr val="accent6">
                    <a:lumMod val="20000"/>
                    <a:lumOff val="80000"/>
                  </a:schemeClr>
                </a:solidFill>
              </a:rPr>
              <a:t/>
            </a:r>
            <a:br>
              <a:rPr lang="en-US" sz="6600" dirty="0">
                <a:solidFill>
                  <a:schemeClr val="accent6">
                    <a:lumMod val="20000"/>
                    <a:lumOff val="80000"/>
                  </a:schemeClr>
                </a:solidFill>
              </a:rPr>
            </a:br>
            <a:r>
              <a:rPr lang="en-US" sz="6600" dirty="0" smtClean="0">
                <a:solidFill>
                  <a:schemeClr val="accent6">
                    <a:lumMod val="20000"/>
                    <a:lumOff val="80000"/>
                  </a:schemeClr>
                </a:solidFill>
              </a:rPr>
              <a:t/>
            </a:r>
            <a:br>
              <a:rPr lang="en-US" sz="6600" dirty="0" smtClean="0">
                <a:solidFill>
                  <a:schemeClr val="accent6">
                    <a:lumMod val="20000"/>
                    <a:lumOff val="80000"/>
                  </a:schemeClr>
                </a:solidFill>
              </a:rPr>
            </a:br>
            <a:r>
              <a:rPr lang="en-US" sz="6600" dirty="0" smtClean="0">
                <a:solidFill>
                  <a:schemeClr val="accent6">
                    <a:lumMod val="20000"/>
                    <a:lumOff val="80000"/>
                  </a:schemeClr>
                </a:solidFill>
              </a:rPr>
              <a:t>Chapter 1</a:t>
            </a:r>
            <a:endParaRPr lang="en-US" sz="6600" dirty="0">
              <a:solidFill>
                <a:schemeClr val="accent6">
                  <a:lumMod val="20000"/>
                  <a:lumOff val="80000"/>
                </a:schemeClr>
              </a:solidFill>
            </a:endParaRPr>
          </a:p>
        </p:txBody>
      </p:sp>
      <p:sp>
        <p:nvSpPr>
          <p:cNvPr id="3" name="Subtitle 2"/>
          <p:cNvSpPr>
            <a:spLocks noGrp="1"/>
          </p:cNvSpPr>
          <p:nvPr>
            <p:ph type="subTitle" idx="1"/>
          </p:nvPr>
        </p:nvSpPr>
        <p:spPr>
          <a:xfrm>
            <a:off x="1371600" y="3886200"/>
            <a:ext cx="6477000" cy="2819400"/>
          </a:xfrm>
        </p:spPr>
        <p:txBody>
          <a:bodyPr>
            <a:normAutofit fontScale="92500" lnSpcReduction="20000"/>
          </a:bodyPr>
          <a:lstStyle/>
          <a:p>
            <a:endParaRPr lang="en-US" dirty="0" smtClean="0"/>
          </a:p>
          <a:p>
            <a:endParaRPr lang="en-US" dirty="0" smtClean="0"/>
          </a:p>
          <a:p>
            <a:endParaRPr lang="en-US" dirty="0" smtClean="0"/>
          </a:p>
          <a:p>
            <a:endParaRPr lang="en-US" sz="4400" dirty="0" smtClean="0">
              <a:solidFill>
                <a:schemeClr val="accent6">
                  <a:lumMod val="20000"/>
                  <a:lumOff val="80000"/>
                </a:schemeClr>
              </a:solidFill>
            </a:endParaRPr>
          </a:p>
          <a:p>
            <a:r>
              <a:rPr lang="en-US" sz="4400" dirty="0" smtClean="0">
                <a:solidFill>
                  <a:schemeClr val="accent6">
                    <a:lumMod val="20000"/>
                    <a:lumOff val="80000"/>
                  </a:schemeClr>
                </a:solidFill>
              </a:rPr>
              <a:t>You Are The Driver </a:t>
            </a:r>
          </a:p>
          <a:p>
            <a:endParaRPr lang="en-US" dirty="0"/>
          </a:p>
        </p:txBody>
      </p:sp>
    </p:spTree>
    <p:extLst>
      <p:ext uri="{BB962C8B-B14F-4D97-AF65-F5344CB8AC3E}">
        <p14:creationId xmlns:p14="http://schemas.microsoft.com/office/powerpoint/2010/main" val="164738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Driver’s license</a:t>
            </a:r>
            <a:endParaRPr lang="en-US" dirty="0"/>
          </a:p>
        </p:txBody>
      </p:sp>
      <p:sp>
        <p:nvSpPr>
          <p:cNvPr id="3" name="Content Placeholder 2"/>
          <p:cNvSpPr>
            <a:spLocks noGrp="1"/>
          </p:cNvSpPr>
          <p:nvPr>
            <p:ph idx="1"/>
          </p:nvPr>
        </p:nvSpPr>
        <p:spPr/>
        <p:txBody>
          <a:bodyPr/>
          <a:lstStyle/>
          <a:p>
            <a:r>
              <a:rPr lang="en-US" dirty="0" smtClean="0"/>
              <a:t>Graduate licensing phases</a:t>
            </a:r>
          </a:p>
          <a:p>
            <a:pPr lvl="1"/>
            <a:r>
              <a:rPr lang="en-US" dirty="0" smtClean="0"/>
              <a:t>Learners permit stage </a:t>
            </a:r>
          </a:p>
          <a:p>
            <a:pPr lvl="2"/>
            <a:r>
              <a:rPr lang="en-US" dirty="0" smtClean="0"/>
              <a:t>Receive permit to drive with adult</a:t>
            </a:r>
          </a:p>
          <a:p>
            <a:pPr lvl="2"/>
            <a:r>
              <a:rPr lang="en-US" dirty="0" smtClean="0"/>
              <a:t>Permit must be held for nine months </a:t>
            </a:r>
          </a:p>
          <a:p>
            <a:pPr lvl="2"/>
            <a:r>
              <a:rPr lang="en-US" dirty="0" smtClean="0"/>
              <a:t>Have to practice 50 hour (10 at night) with licensed driver 21 or older. (No Driving convictions)</a:t>
            </a:r>
          </a:p>
          <a:p>
            <a:pPr lvl="2"/>
            <a:r>
              <a:rPr lang="en-US" dirty="0" smtClean="0"/>
              <a:t>Passengers one in front and how ever many seat belts in back.</a:t>
            </a:r>
          </a:p>
          <a:p>
            <a:pPr lvl="2"/>
            <a:r>
              <a:rPr lang="en-US" dirty="0" smtClean="0"/>
              <a:t>No cell phones</a:t>
            </a:r>
          </a:p>
          <a:p>
            <a:pPr lvl="2"/>
            <a:r>
              <a:rPr lang="en-US" dirty="0" smtClean="0"/>
              <a:t>Permit valid for two years</a:t>
            </a:r>
          </a:p>
          <a:p>
            <a:pPr lvl="2"/>
            <a:endParaRPr lang="en-US" dirty="0" smtClean="0"/>
          </a:p>
        </p:txBody>
      </p:sp>
    </p:spTree>
    <p:extLst>
      <p:ext uri="{BB962C8B-B14F-4D97-AF65-F5344CB8AC3E}">
        <p14:creationId xmlns:p14="http://schemas.microsoft.com/office/powerpoint/2010/main" val="152727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Your </a:t>
            </a:r>
            <a:r>
              <a:rPr lang="en-US" dirty="0" smtClean="0">
                <a:solidFill>
                  <a:prstClr val="black"/>
                </a:solidFill>
              </a:rPr>
              <a:t>Driver’s license  (Cont.)</a:t>
            </a:r>
            <a:endParaRPr lang="en-US" dirty="0"/>
          </a:p>
        </p:txBody>
      </p:sp>
      <p:sp>
        <p:nvSpPr>
          <p:cNvPr id="3" name="Content Placeholder 2"/>
          <p:cNvSpPr>
            <a:spLocks noGrp="1"/>
          </p:cNvSpPr>
          <p:nvPr>
            <p:ph idx="1"/>
          </p:nvPr>
        </p:nvSpPr>
        <p:spPr/>
        <p:txBody>
          <a:bodyPr>
            <a:normAutofit/>
          </a:bodyPr>
          <a:lstStyle/>
          <a:p>
            <a:pPr lvl="1"/>
            <a:r>
              <a:rPr lang="en-US" dirty="0">
                <a:solidFill>
                  <a:prstClr val="black"/>
                </a:solidFill>
              </a:rPr>
              <a:t>Intermediate License </a:t>
            </a:r>
            <a:r>
              <a:rPr lang="en-US" dirty="0" smtClean="0">
                <a:solidFill>
                  <a:prstClr val="black"/>
                </a:solidFill>
              </a:rPr>
              <a:t>stage</a:t>
            </a:r>
          </a:p>
          <a:p>
            <a:pPr lvl="2"/>
            <a:r>
              <a:rPr lang="en-US" sz="2000" dirty="0" smtClean="0">
                <a:solidFill>
                  <a:prstClr val="black"/>
                </a:solidFill>
              </a:rPr>
              <a:t>Complete learners permit stage, 50 hours and Driver Ed course</a:t>
            </a:r>
          </a:p>
          <a:p>
            <a:pPr lvl="2"/>
            <a:r>
              <a:rPr lang="en-US" sz="2000" dirty="0" smtClean="0">
                <a:solidFill>
                  <a:prstClr val="black"/>
                </a:solidFill>
              </a:rPr>
              <a:t>Night driving restrictions (Sun –</a:t>
            </a:r>
            <a:r>
              <a:rPr lang="en-US" sz="2000" dirty="0" err="1" smtClean="0">
                <a:solidFill>
                  <a:prstClr val="black"/>
                </a:solidFill>
              </a:rPr>
              <a:t>Thur</a:t>
            </a:r>
            <a:r>
              <a:rPr lang="en-US" sz="2000" dirty="0" smtClean="0">
                <a:solidFill>
                  <a:prstClr val="black"/>
                </a:solidFill>
              </a:rPr>
              <a:t> 10pm-6am-Fri-sat 11pm-6am)</a:t>
            </a:r>
          </a:p>
          <a:p>
            <a:pPr lvl="2"/>
            <a:r>
              <a:rPr lang="en-US" sz="2000" dirty="0" smtClean="0">
                <a:solidFill>
                  <a:prstClr val="black"/>
                </a:solidFill>
              </a:rPr>
              <a:t>Must be conviction free for six months prior to turning 18 before moving to full licensing phase</a:t>
            </a:r>
          </a:p>
          <a:p>
            <a:pPr lvl="2"/>
            <a:r>
              <a:rPr lang="en-US" sz="2000" dirty="0" smtClean="0">
                <a:solidFill>
                  <a:prstClr val="black"/>
                </a:solidFill>
              </a:rPr>
              <a:t>All occupants must were seatbelt and only one passenger under 20 unless they are related to you than as many as there are seatbelt. (for first 12 months or until 18)</a:t>
            </a:r>
          </a:p>
          <a:p>
            <a:pPr lvl="2"/>
            <a:r>
              <a:rPr lang="en-US" sz="2000" dirty="0" smtClean="0">
                <a:solidFill>
                  <a:prstClr val="black"/>
                </a:solidFill>
              </a:rPr>
              <a:t>No cell phones till 19 unless an emergency</a:t>
            </a:r>
            <a:endParaRPr lang="en-US" sz="2000" dirty="0">
              <a:solidFill>
                <a:prstClr val="black"/>
              </a:solidFill>
            </a:endParaRPr>
          </a:p>
          <a:p>
            <a:pPr lvl="1"/>
            <a:r>
              <a:rPr lang="en-US" dirty="0">
                <a:solidFill>
                  <a:prstClr val="black"/>
                </a:solidFill>
              </a:rPr>
              <a:t>Full Privilege License stage  </a:t>
            </a:r>
          </a:p>
          <a:p>
            <a:pPr lvl="2"/>
            <a:r>
              <a:rPr lang="en-US" sz="2000" dirty="0" smtClean="0"/>
              <a:t>No cell phones till 19 unless an emergency</a:t>
            </a:r>
          </a:p>
          <a:p>
            <a:pPr lvl="2"/>
            <a:r>
              <a:rPr lang="en-US" sz="2000" dirty="0" smtClean="0"/>
              <a:t>No age restrictions apply except if driver fails to move stages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4191000"/>
            <a:ext cx="2971800" cy="1600200"/>
          </a:xfrm>
          <a:prstGeom prst="rect">
            <a:avLst/>
          </a:prstGeom>
        </p:spPr>
      </p:pic>
    </p:spTree>
    <p:extLst>
      <p:ext uri="{BB962C8B-B14F-4D97-AF65-F5344CB8AC3E}">
        <p14:creationId xmlns:p14="http://schemas.microsoft.com/office/powerpoint/2010/main" val="4293383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Your Driver’s </a:t>
            </a:r>
            <a:r>
              <a:rPr lang="en-US" dirty="0" smtClean="0">
                <a:solidFill>
                  <a:prstClr val="black"/>
                </a:solidFill>
              </a:rPr>
              <a:t>license  (Cont.)</a:t>
            </a:r>
            <a:endParaRPr lang="en-US" dirty="0"/>
          </a:p>
        </p:txBody>
      </p:sp>
      <p:sp>
        <p:nvSpPr>
          <p:cNvPr id="3" name="Content Placeholder 2"/>
          <p:cNvSpPr>
            <a:spLocks noGrp="1"/>
          </p:cNvSpPr>
          <p:nvPr>
            <p:ph idx="1"/>
          </p:nvPr>
        </p:nvSpPr>
        <p:spPr/>
        <p:txBody>
          <a:bodyPr/>
          <a:lstStyle/>
          <a:p>
            <a:pPr lvl="1"/>
            <a:r>
              <a:rPr lang="en-US" dirty="0">
                <a:solidFill>
                  <a:prstClr val="black"/>
                </a:solidFill>
              </a:rPr>
              <a:t>Full Privilege License stage  </a:t>
            </a:r>
          </a:p>
          <a:p>
            <a:pPr lvl="2"/>
            <a:r>
              <a:rPr lang="en-US" sz="2000" dirty="0">
                <a:solidFill>
                  <a:prstClr val="black"/>
                </a:solidFill>
              </a:rPr>
              <a:t>No cell phones till 19 unless an emergency</a:t>
            </a:r>
          </a:p>
          <a:p>
            <a:pPr lvl="2"/>
            <a:r>
              <a:rPr lang="en-US" sz="2000" dirty="0">
                <a:solidFill>
                  <a:prstClr val="black"/>
                </a:solidFill>
              </a:rPr>
              <a:t>No age restrictions apply except if driver fails to move stages</a:t>
            </a:r>
          </a:p>
          <a:p>
            <a:pPr lvl="2"/>
            <a:endParaRPr lang="en-US" dirty="0"/>
          </a:p>
        </p:txBody>
      </p:sp>
    </p:spTree>
    <p:extLst>
      <p:ext uri="{BB962C8B-B14F-4D97-AF65-F5344CB8AC3E}">
        <p14:creationId xmlns:p14="http://schemas.microsoft.com/office/powerpoint/2010/main" val="1435919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Questions </a:t>
            </a:r>
            <a:br>
              <a:rPr lang="en-US" dirty="0" smtClean="0"/>
            </a:br>
            <a:r>
              <a:rPr lang="en-US" dirty="0" smtClean="0"/>
              <a:t>Do in your notebook</a:t>
            </a:r>
            <a:endParaRPr lang="en-US" dirty="0"/>
          </a:p>
        </p:txBody>
      </p:sp>
      <p:sp>
        <p:nvSpPr>
          <p:cNvPr id="3" name="Content Placeholder 2"/>
          <p:cNvSpPr>
            <a:spLocks noGrp="1"/>
          </p:cNvSpPr>
          <p:nvPr>
            <p:ph idx="1"/>
          </p:nvPr>
        </p:nvSpPr>
        <p:spPr/>
        <p:txBody>
          <a:bodyPr>
            <a:normAutofit/>
          </a:bodyPr>
          <a:lstStyle/>
          <a:p>
            <a:r>
              <a:rPr lang="en-US" dirty="0" smtClean="0"/>
              <a:t>What are the three parts of the HTS?</a:t>
            </a:r>
          </a:p>
          <a:p>
            <a:r>
              <a:rPr lang="en-US" dirty="0" smtClean="0"/>
              <a:t>The driving task requires what three skills and give an example of each?</a:t>
            </a:r>
          </a:p>
          <a:p>
            <a:r>
              <a:rPr lang="en-US" dirty="0" smtClean="0"/>
              <a:t>Name three financial responsibilities that drivers have to maintain?</a:t>
            </a:r>
          </a:p>
          <a:p>
            <a:endParaRPr lang="en-US" dirty="0"/>
          </a:p>
        </p:txBody>
      </p:sp>
    </p:spTree>
    <p:extLst>
      <p:ext uri="{BB962C8B-B14F-4D97-AF65-F5344CB8AC3E}">
        <p14:creationId xmlns:p14="http://schemas.microsoft.com/office/powerpoint/2010/main" val="3254294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Highway Transportation System (HTS)</a:t>
            </a:r>
            <a:endParaRPr lang="en-US" dirty="0"/>
          </a:p>
        </p:txBody>
      </p:sp>
      <p:sp>
        <p:nvSpPr>
          <p:cNvPr id="3" name="Content Placeholder 2"/>
          <p:cNvSpPr>
            <a:spLocks noGrp="1"/>
          </p:cNvSpPr>
          <p:nvPr>
            <p:ph idx="1"/>
          </p:nvPr>
        </p:nvSpPr>
        <p:spPr>
          <a:xfrm>
            <a:off x="228600" y="1344706"/>
            <a:ext cx="4800600" cy="5334000"/>
          </a:xfrm>
        </p:spPr>
        <p:txBody>
          <a:bodyPr>
            <a:normAutofit lnSpcReduction="10000"/>
          </a:bodyPr>
          <a:lstStyle/>
          <a:p>
            <a:r>
              <a:rPr lang="en-US" dirty="0" smtClean="0"/>
              <a:t>(HTS) is made up of three parts</a:t>
            </a:r>
          </a:p>
          <a:p>
            <a:pPr lvl="1"/>
            <a:r>
              <a:rPr lang="en-US" dirty="0" smtClean="0"/>
              <a:t>Roadway users </a:t>
            </a:r>
          </a:p>
          <a:p>
            <a:pPr lvl="2"/>
            <a:r>
              <a:rPr lang="en-US" dirty="0" smtClean="0"/>
              <a:t>People who us it. (walking, driving, or riding)</a:t>
            </a:r>
          </a:p>
          <a:p>
            <a:pPr lvl="1"/>
            <a:r>
              <a:rPr lang="en-US" dirty="0" smtClean="0"/>
              <a:t>Vehicles </a:t>
            </a:r>
          </a:p>
          <a:p>
            <a:pPr lvl="2"/>
            <a:r>
              <a:rPr lang="en-US" dirty="0" smtClean="0"/>
              <a:t>From mopeds to semi-trucks</a:t>
            </a:r>
          </a:p>
          <a:p>
            <a:pPr lvl="1"/>
            <a:r>
              <a:rPr lang="en-US" dirty="0" smtClean="0"/>
              <a:t>Roadways</a:t>
            </a:r>
          </a:p>
          <a:p>
            <a:pPr lvl="2"/>
            <a:r>
              <a:rPr lang="en-US" dirty="0" smtClean="0"/>
              <a:t>Paved roads, unpaved roads, or in hazardous </a:t>
            </a:r>
            <a:r>
              <a:rPr lang="en-US" dirty="0" smtClean="0"/>
              <a:t>conditions </a:t>
            </a:r>
            <a:r>
              <a:rPr lang="en-US" dirty="0" smtClean="0"/>
              <a:t>like rain, snow, or wind</a:t>
            </a:r>
            <a:endParaRPr lang="en-US" dirty="0"/>
          </a:p>
        </p:txBody>
      </p:sp>
      <p:pic>
        <p:nvPicPr>
          <p:cNvPr id="2051" name="Picture 3" descr="C:\Users\home\AppData\Local\Microsoft\Windows\Temporary Internet Files\Content.IE5\AF44KAYO\MP90040046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43000"/>
            <a:ext cx="3810000" cy="57374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79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Driving Task Skills</a:t>
            </a:r>
            <a:endParaRPr lang="en-US" dirty="0"/>
          </a:p>
        </p:txBody>
      </p:sp>
      <p:sp>
        <p:nvSpPr>
          <p:cNvPr id="3" name="Content Placeholder 2"/>
          <p:cNvSpPr>
            <a:spLocks noGrp="1"/>
          </p:cNvSpPr>
          <p:nvPr>
            <p:ph idx="1"/>
          </p:nvPr>
        </p:nvSpPr>
        <p:spPr>
          <a:xfrm>
            <a:off x="3733800" y="1219200"/>
            <a:ext cx="5334000" cy="5257800"/>
          </a:xfrm>
        </p:spPr>
        <p:txBody>
          <a:bodyPr>
            <a:normAutofit/>
          </a:bodyPr>
          <a:lstStyle/>
          <a:p>
            <a:r>
              <a:rPr lang="en-US" dirty="0" smtClean="0"/>
              <a:t>Mental</a:t>
            </a:r>
          </a:p>
          <a:p>
            <a:pPr lvl="1"/>
            <a:r>
              <a:rPr lang="en-US" dirty="0" smtClean="0"/>
              <a:t>Critical judgments and continuous monitoring.</a:t>
            </a:r>
          </a:p>
          <a:p>
            <a:r>
              <a:rPr lang="en-US" dirty="0" smtClean="0"/>
              <a:t>Social Skills</a:t>
            </a:r>
          </a:p>
          <a:p>
            <a:pPr lvl="1"/>
            <a:r>
              <a:rPr lang="en-US" dirty="0" smtClean="0"/>
              <a:t>How you interact with other drivers.</a:t>
            </a:r>
          </a:p>
          <a:p>
            <a:r>
              <a:rPr lang="en-US" dirty="0" smtClean="0"/>
              <a:t>Physical Skills</a:t>
            </a:r>
          </a:p>
          <a:p>
            <a:pPr lvl="1"/>
            <a:r>
              <a:rPr lang="en-US" dirty="0" smtClean="0"/>
              <a:t>How you accelerate or brake.</a:t>
            </a:r>
          </a:p>
          <a:p>
            <a:pPr lvl="1"/>
            <a:r>
              <a:rPr lang="en-US" dirty="0" smtClean="0"/>
              <a:t>Scan the rearview mirror.  </a:t>
            </a:r>
          </a:p>
          <a:p>
            <a:pPr marL="457200" lvl="1" indent="0">
              <a:buNone/>
            </a:pPr>
            <a:r>
              <a:rPr lang="en-US" dirty="0" smtClean="0"/>
              <a:t>	</a:t>
            </a:r>
            <a:endParaRPr lang="en-US" dirty="0"/>
          </a:p>
        </p:txBody>
      </p:sp>
      <p:pic>
        <p:nvPicPr>
          <p:cNvPr id="3074" name="Picture 2" descr="C:\Users\home\AppData\Local\Microsoft\Windows\Temporary Internet Files\Content.IE5\BHVPVPDQ\MP9004434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3751703" cy="4648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3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IPDE Process</a:t>
            </a:r>
            <a:endParaRPr lang="en-US" dirty="0"/>
          </a:p>
        </p:txBody>
      </p:sp>
      <p:sp>
        <p:nvSpPr>
          <p:cNvPr id="3" name="Content Placeholder 2"/>
          <p:cNvSpPr>
            <a:spLocks noGrp="1"/>
          </p:cNvSpPr>
          <p:nvPr>
            <p:ph idx="1"/>
          </p:nvPr>
        </p:nvSpPr>
        <p:spPr/>
        <p:txBody>
          <a:bodyPr/>
          <a:lstStyle/>
          <a:p>
            <a:r>
              <a:rPr lang="en-US" b="1" dirty="0" smtClean="0"/>
              <a:t>I</a:t>
            </a:r>
            <a:r>
              <a:rPr lang="en-US" dirty="0" smtClean="0"/>
              <a:t>dentify </a:t>
            </a:r>
          </a:p>
          <a:p>
            <a:pPr lvl="1"/>
            <a:r>
              <a:rPr lang="en-US" dirty="0" smtClean="0"/>
              <a:t>The current driving situation </a:t>
            </a:r>
          </a:p>
          <a:p>
            <a:r>
              <a:rPr lang="en-US" b="1" dirty="0" smtClean="0"/>
              <a:t>P</a:t>
            </a:r>
            <a:r>
              <a:rPr lang="en-US" dirty="0" smtClean="0"/>
              <a:t>redict</a:t>
            </a:r>
          </a:p>
          <a:p>
            <a:pPr lvl="1"/>
            <a:r>
              <a:rPr lang="en-US" dirty="0" smtClean="0"/>
              <a:t>Points of conflict</a:t>
            </a:r>
          </a:p>
          <a:p>
            <a:r>
              <a:rPr lang="en-US" b="1" dirty="0" smtClean="0"/>
              <a:t>D</a:t>
            </a:r>
            <a:r>
              <a:rPr lang="en-US" dirty="0" smtClean="0"/>
              <a:t>ecide</a:t>
            </a:r>
          </a:p>
          <a:p>
            <a:pPr lvl="1"/>
            <a:r>
              <a:rPr lang="en-US" dirty="0" smtClean="0"/>
              <a:t>When, where, and how to avoid conflict</a:t>
            </a:r>
          </a:p>
          <a:p>
            <a:r>
              <a:rPr lang="en-US" b="1" dirty="0" smtClean="0"/>
              <a:t>E</a:t>
            </a:r>
            <a:r>
              <a:rPr lang="en-US" dirty="0" smtClean="0"/>
              <a:t>xecute</a:t>
            </a:r>
          </a:p>
          <a:p>
            <a:pPr lvl="1"/>
            <a:r>
              <a:rPr lang="en-US" dirty="0" smtClean="0"/>
              <a:t>The action you chose to avoid conflict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143000"/>
            <a:ext cx="3733800" cy="32200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45199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IPDE process</a:t>
            </a:r>
            <a:br>
              <a:rPr lang="en-US" dirty="0" smtClean="0"/>
            </a:br>
            <a:r>
              <a:rPr lang="en-US" dirty="0" smtClean="0"/>
              <a:t>What would you do?</a:t>
            </a:r>
            <a:endParaRPr lang="en-US" dirty="0"/>
          </a:p>
        </p:txBody>
      </p:sp>
      <p:sp>
        <p:nvSpPr>
          <p:cNvPr id="3" name="Content Placeholder 2"/>
          <p:cNvSpPr>
            <a:spLocks noGrp="1"/>
          </p:cNvSpPr>
          <p:nvPr>
            <p:ph idx="1"/>
          </p:nvPr>
        </p:nvSpPr>
        <p:spPr/>
        <p:txBody>
          <a:bodyPr/>
          <a:lstStyle/>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391400" cy="468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59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here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30036"/>
            <a:ext cx="7010400" cy="525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8790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One</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924800" cy="509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737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Driving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Legal Responsibilities</a:t>
            </a:r>
          </a:p>
          <a:p>
            <a:pPr lvl="1"/>
            <a:r>
              <a:rPr lang="en-US" dirty="0" smtClean="0"/>
              <a:t>Laws and collisions </a:t>
            </a:r>
          </a:p>
          <a:p>
            <a:r>
              <a:rPr lang="en-US" dirty="0" smtClean="0"/>
              <a:t>Financial </a:t>
            </a:r>
            <a:r>
              <a:rPr lang="en-US" dirty="0" smtClean="0">
                <a:solidFill>
                  <a:prstClr val="black"/>
                </a:solidFill>
              </a:rPr>
              <a:t>Responsibilities</a:t>
            </a:r>
          </a:p>
          <a:p>
            <a:pPr lvl="1"/>
            <a:r>
              <a:rPr lang="en-US" dirty="0" smtClean="0">
                <a:solidFill>
                  <a:prstClr val="black"/>
                </a:solidFill>
              </a:rPr>
              <a:t>Operating costs</a:t>
            </a:r>
          </a:p>
          <a:p>
            <a:pPr lvl="2"/>
            <a:r>
              <a:rPr lang="en-US" dirty="0">
                <a:solidFill>
                  <a:prstClr val="black"/>
                </a:solidFill>
              </a:rPr>
              <a:t>Fuel, oil, tires </a:t>
            </a:r>
            <a:endParaRPr lang="en-US" dirty="0" smtClean="0">
              <a:solidFill>
                <a:prstClr val="black"/>
              </a:solidFill>
            </a:endParaRPr>
          </a:p>
          <a:p>
            <a:pPr lvl="1"/>
            <a:r>
              <a:rPr lang="en-US" dirty="0" smtClean="0">
                <a:solidFill>
                  <a:prstClr val="black"/>
                </a:solidFill>
              </a:rPr>
              <a:t>Fixed costs</a:t>
            </a:r>
          </a:p>
          <a:p>
            <a:pPr lvl="2"/>
            <a:r>
              <a:rPr lang="en-US" dirty="0" smtClean="0">
                <a:solidFill>
                  <a:prstClr val="black"/>
                </a:solidFill>
              </a:rPr>
              <a:t>Car purchase, insurance, licensing fees</a:t>
            </a:r>
          </a:p>
          <a:p>
            <a:pPr lvl="1"/>
            <a:r>
              <a:rPr lang="en-US" dirty="0" smtClean="0">
                <a:solidFill>
                  <a:prstClr val="black"/>
                </a:solidFill>
              </a:rPr>
              <a:t>Crash costs</a:t>
            </a:r>
          </a:p>
          <a:p>
            <a:pPr lvl="2"/>
            <a:r>
              <a:rPr lang="en-US" dirty="0" smtClean="0">
                <a:solidFill>
                  <a:prstClr val="black"/>
                </a:solidFill>
              </a:rPr>
              <a:t>Costing nations billions of dollars</a:t>
            </a:r>
          </a:p>
          <a:p>
            <a:pPr lvl="3"/>
            <a:r>
              <a:rPr lang="en-US" dirty="0" smtClean="0">
                <a:solidFill>
                  <a:prstClr val="black"/>
                </a:solidFill>
              </a:rPr>
              <a:t>Missing work, Medical costs, property damage</a:t>
            </a:r>
          </a:p>
        </p:txBody>
      </p:sp>
      <p:pic>
        <p:nvPicPr>
          <p:cNvPr id="4101" name="Picture 5" descr="C:\Users\home\AppData\Local\Microsoft\Windows\Temporary Internet Files\Content.IE5\AF44KAYO\MP9004224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810000"/>
            <a:ext cx="1906116" cy="28577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3" name="Picture 7" descr="C:\Users\home\AppData\Local\Microsoft\Windows\Temporary Internet Files\Content.IE5\9I21RDP9\MP9001850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1761744" cy="26229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838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ome\AppData\Local\Microsoft\Windows\Temporary Internet Files\Content.IE5\D68AYZ8J\MP9004373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754" y="2667000"/>
            <a:ext cx="5279848" cy="3962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lvl="0" algn="l">
              <a:spcBef>
                <a:spcPct val="20000"/>
              </a:spcBef>
            </a:pPr>
            <a:r>
              <a:rPr lang="en-US" dirty="0" smtClean="0"/>
              <a:t>Your Driving </a:t>
            </a:r>
            <a:r>
              <a:rPr lang="en-US" dirty="0"/>
              <a:t>R</a:t>
            </a:r>
            <a:r>
              <a:rPr lang="en-US" dirty="0" smtClean="0"/>
              <a:t>esponsibilities (Cont.)</a:t>
            </a:r>
            <a:endParaRPr lang="en-US" dirty="0"/>
          </a:p>
        </p:txBody>
      </p:sp>
      <p:sp>
        <p:nvSpPr>
          <p:cNvPr id="3" name="Content Placeholder 2"/>
          <p:cNvSpPr>
            <a:spLocks noGrp="1"/>
          </p:cNvSpPr>
          <p:nvPr>
            <p:ph idx="1"/>
          </p:nvPr>
        </p:nvSpPr>
        <p:spPr/>
        <p:txBody>
          <a:bodyPr/>
          <a:lstStyle/>
          <a:p>
            <a:pPr lvl="0"/>
            <a:r>
              <a:rPr lang="en-US" sz="3000" dirty="0">
                <a:solidFill>
                  <a:prstClr val="black"/>
                </a:solidFill>
              </a:rPr>
              <a:t>Environmental </a:t>
            </a:r>
            <a:r>
              <a:rPr lang="en-US" sz="3000" dirty="0" smtClean="0">
                <a:solidFill>
                  <a:prstClr val="black"/>
                </a:solidFill>
              </a:rPr>
              <a:t>Responsibilities</a:t>
            </a:r>
          </a:p>
          <a:p>
            <a:pPr lvl="1"/>
            <a:r>
              <a:rPr lang="en-US" dirty="0">
                <a:solidFill>
                  <a:prstClr val="black"/>
                </a:solidFill>
              </a:rPr>
              <a:t>Fuel efficient cars </a:t>
            </a:r>
          </a:p>
          <a:p>
            <a:pPr lvl="1"/>
            <a:r>
              <a:rPr lang="en-US" dirty="0">
                <a:solidFill>
                  <a:prstClr val="black"/>
                </a:solidFill>
              </a:rPr>
              <a:t>Car </a:t>
            </a:r>
            <a:r>
              <a:rPr lang="en-US" dirty="0" smtClean="0">
                <a:solidFill>
                  <a:prstClr val="black"/>
                </a:solidFill>
              </a:rPr>
              <a:t>pooling</a:t>
            </a:r>
            <a:endParaRPr lang="en-US" sz="2600" dirty="0" smtClean="0">
              <a:solidFill>
                <a:prstClr val="black"/>
              </a:solidFill>
            </a:endParaRPr>
          </a:p>
          <a:p>
            <a:pPr lvl="0"/>
            <a:r>
              <a:rPr lang="en-US" sz="3000" dirty="0" smtClean="0">
                <a:solidFill>
                  <a:prstClr val="black"/>
                </a:solidFill>
              </a:rPr>
              <a:t>Responsibility to yourself and others </a:t>
            </a:r>
          </a:p>
          <a:p>
            <a:pPr lvl="1"/>
            <a:r>
              <a:rPr lang="en-US" sz="2600" dirty="0" smtClean="0">
                <a:solidFill>
                  <a:prstClr val="black"/>
                </a:solidFill>
              </a:rPr>
              <a:t>Make rational decisions </a:t>
            </a:r>
          </a:p>
          <a:p>
            <a:pPr lvl="1"/>
            <a:r>
              <a:rPr lang="en-US" sz="2600" dirty="0" smtClean="0">
                <a:solidFill>
                  <a:prstClr val="black"/>
                </a:solidFill>
              </a:rPr>
              <a:t>Respect other drivers</a:t>
            </a:r>
          </a:p>
          <a:p>
            <a:pPr lvl="1"/>
            <a:endParaRPr lang="en-US" sz="2600" dirty="0">
              <a:solidFill>
                <a:prstClr val="black"/>
              </a:solidFill>
            </a:endParaRPr>
          </a:p>
          <a:p>
            <a:pPr lvl="1"/>
            <a:endParaRPr lang="en-US" sz="2600" dirty="0" smtClean="0">
              <a:solidFill>
                <a:prstClr val="black"/>
              </a:solidFill>
            </a:endParaRPr>
          </a:p>
        </p:txBody>
      </p:sp>
    </p:spTree>
    <p:extLst>
      <p:ext uri="{BB962C8B-B14F-4D97-AF65-F5344CB8AC3E}">
        <p14:creationId xmlns:p14="http://schemas.microsoft.com/office/powerpoint/2010/main" val="2257389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434</Words>
  <Application>Microsoft Office PowerPoint</Application>
  <PresentationFormat>On-screen Show (4:3)</PresentationFormat>
  <Paragraphs>80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Chapter 1</vt:lpstr>
      <vt:lpstr>Highway Transportation System (HTS)</vt:lpstr>
      <vt:lpstr>Your Driving Task Skills</vt:lpstr>
      <vt:lpstr>IPDE Process</vt:lpstr>
      <vt:lpstr>Using the IPDE process What would you do?</vt:lpstr>
      <vt:lpstr>What about here</vt:lpstr>
      <vt:lpstr>Last One</vt:lpstr>
      <vt:lpstr>Your Driving Responsibilities</vt:lpstr>
      <vt:lpstr>Your Driving Responsibilities (Cont.)</vt:lpstr>
      <vt:lpstr>Your Driver’s license</vt:lpstr>
      <vt:lpstr>Your Driver’s license  (Cont.)</vt:lpstr>
      <vt:lpstr>Your Driver’s license  (Cont.)</vt:lpstr>
      <vt:lpstr>Review Questions  Do in your notebook</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home</dc:creator>
  <cp:lastModifiedBy>Matt</cp:lastModifiedBy>
  <cp:revision>15</cp:revision>
  <dcterms:created xsi:type="dcterms:W3CDTF">2012-02-26T23:35:10Z</dcterms:created>
  <dcterms:modified xsi:type="dcterms:W3CDTF">2012-10-19T13:16:57Z</dcterms:modified>
</cp:coreProperties>
</file>